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4" r:id="rId1"/>
  </p:sldMasterIdLst>
  <p:notesMasterIdLst>
    <p:notesMasterId r:id="rId45"/>
  </p:notesMasterIdLst>
  <p:sldIdLst>
    <p:sldId id="322" r:id="rId2"/>
    <p:sldId id="315" r:id="rId3"/>
    <p:sldId id="285" r:id="rId4"/>
    <p:sldId id="286" r:id="rId5"/>
    <p:sldId id="288" r:id="rId6"/>
    <p:sldId id="289" r:id="rId7"/>
    <p:sldId id="329" r:id="rId8"/>
    <p:sldId id="330" r:id="rId9"/>
    <p:sldId id="331" r:id="rId10"/>
    <p:sldId id="332" r:id="rId11"/>
    <p:sldId id="316" r:id="rId12"/>
    <p:sldId id="319" r:id="rId13"/>
    <p:sldId id="352" r:id="rId14"/>
    <p:sldId id="353" r:id="rId15"/>
    <p:sldId id="354" r:id="rId16"/>
    <p:sldId id="355" r:id="rId17"/>
    <p:sldId id="356" r:id="rId18"/>
    <p:sldId id="357" r:id="rId19"/>
    <p:sldId id="338" r:id="rId20"/>
    <p:sldId id="340" r:id="rId21"/>
    <p:sldId id="341" r:id="rId22"/>
    <p:sldId id="342" r:id="rId23"/>
    <p:sldId id="343" r:id="rId24"/>
    <p:sldId id="344" r:id="rId25"/>
    <p:sldId id="321" r:id="rId26"/>
    <p:sldId id="339" r:id="rId27"/>
    <p:sldId id="290" r:id="rId28"/>
    <p:sldId id="299" r:id="rId29"/>
    <p:sldId id="300" r:id="rId30"/>
    <p:sldId id="292" r:id="rId31"/>
    <p:sldId id="314" r:id="rId32"/>
    <p:sldId id="347" r:id="rId33"/>
    <p:sldId id="345" r:id="rId34"/>
    <p:sldId id="346" r:id="rId35"/>
    <p:sldId id="348" r:id="rId36"/>
    <p:sldId id="349" r:id="rId37"/>
    <p:sldId id="294" r:id="rId38"/>
    <p:sldId id="293" r:id="rId39"/>
    <p:sldId id="295" r:id="rId40"/>
    <p:sldId id="351" r:id="rId41"/>
    <p:sldId id="327" r:id="rId42"/>
    <p:sldId id="296" r:id="rId43"/>
    <p:sldId id="258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7" autoAdjust="0"/>
    <p:restoredTop sz="83991" autoAdjust="0"/>
  </p:normalViewPr>
  <p:slideViewPr>
    <p:cSldViewPr>
      <p:cViewPr varScale="1">
        <p:scale>
          <a:sx n="76" d="100"/>
          <a:sy n="76" d="100"/>
        </p:scale>
        <p:origin x="1416" y="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fa-IR" sz="2400" dirty="0">
                <a:cs typeface="B Titr" pitchFamily="2" charset="-78"/>
              </a:rPr>
              <a:t>پوشش کلی غربالگری</a:t>
            </a:r>
            <a:r>
              <a:rPr lang="en-US" sz="2400" dirty="0">
                <a:cs typeface="B Titr" pitchFamily="2" charset="-78"/>
              </a:rPr>
              <a:t> </a:t>
            </a:r>
            <a:r>
              <a:rPr lang="fa-IR" sz="2400" baseline="0" dirty="0">
                <a:cs typeface="B Titr" pitchFamily="2" charset="-78"/>
              </a:rPr>
              <a:t> دربرنامه غربالگری کم کاری تیروئید مادرزادی نوزادان</a:t>
            </a:r>
            <a:r>
              <a:rPr lang="fa-IR" sz="2400" dirty="0">
                <a:cs typeface="B Titr" pitchFamily="2" charset="-78"/>
              </a:rPr>
              <a:t> – استان گیلان 85 لغایت</a:t>
            </a:r>
            <a:r>
              <a:rPr lang="fa-IR" sz="2400" baseline="0" dirty="0">
                <a:cs typeface="B Titr" pitchFamily="2" charset="-78"/>
              </a:rPr>
              <a:t> ...</a:t>
            </a:r>
            <a:endParaRPr lang="fa-IR" sz="2400" dirty="0">
              <a:cs typeface="B Titr" pitchFamily="2" charset="-78"/>
            </a:endParaRPr>
          </a:p>
        </c:rich>
      </c:tx>
      <c:layout>
        <c:manualLayout>
          <c:xMode val="edge"/>
          <c:yMode val="edge"/>
          <c:x val="0.13736501535895618"/>
          <c:y val="0"/>
        </c:manualLayout>
      </c:layout>
      <c:overlay val="0"/>
      <c:spPr>
        <a:pattFill prst="pct5">
          <a:fgClr>
            <a:schemeClr val="accent1"/>
          </a:fgClr>
          <a:bgClr>
            <a:schemeClr val="bg1"/>
          </a:bgClr>
        </a:pattFill>
      </c:spPr>
    </c:title>
    <c:autoTitleDeleted val="0"/>
    <c:plotArea>
      <c:layout>
        <c:manualLayout>
          <c:layoutTarget val="inner"/>
          <c:xMode val="edge"/>
          <c:yMode val="edge"/>
          <c:x val="9.6234657680923819E-2"/>
          <c:y val="0.17465339019693846"/>
          <c:w val="0.8915275150893196"/>
          <c:h val="0.74882617716683619"/>
        </c:manualLayout>
      </c:layou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2489856"/>
        <c:axId val="32491392"/>
      </c:barChart>
      <c:catAx>
        <c:axId val="324898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50" b="1" i="0" u="sng" baseline="0">
                <a:solidFill>
                  <a:schemeClr val="tx1"/>
                </a:solidFill>
              </a:defRPr>
            </a:pPr>
            <a:endParaRPr lang="en-US"/>
          </a:p>
        </c:txPr>
        <c:crossAx val="32491392"/>
        <c:crosses val="autoZero"/>
        <c:auto val="1"/>
        <c:lblAlgn val="ctr"/>
        <c:lblOffset val="100"/>
        <c:noMultiLvlLbl val="0"/>
      </c:catAx>
      <c:valAx>
        <c:axId val="324913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24898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0.28571</cdr:y>
    </cdr:from>
    <cdr:to>
      <cdr:x>0.88989</cdr:x>
      <cdr:y>0.85714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1872208"/>
          <a:ext cx="6120680" cy="37444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0.19694</cdr:x>
      <cdr:y>0.32388</cdr:y>
    </cdr:from>
    <cdr:to>
      <cdr:x>0.8251</cdr:x>
      <cdr:y>0.65355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354566" y="2122300"/>
          <a:ext cx="4320480" cy="21602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0.02128</cdr:x>
      <cdr:y>0.17582</cdr:y>
    </cdr:from>
    <cdr:to>
      <cdr:x>0.97872</cdr:x>
      <cdr:y>0.52239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44016" y="848270"/>
          <a:ext cx="6480720" cy="16720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rtl="1"/>
          <a:r>
            <a:rPr lang="fa-IR" sz="1800" dirty="0">
              <a:cs typeface="B Titr" panose="00000700000000000000" pitchFamily="2" charset="-78"/>
            </a:rPr>
            <a:t>پوشش سال 85 از مرداد به بعد=42/2%</a:t>
          </a:r>
        </a:p>
        <a:p xmlns:a="http://schemas.openxmlformats.org/drawingml/2006/main">
          <a:pPr rtl="1"/>
          <a:r>
            <a:rPr lang="fa-IR" sz="1800" dirty="0">
              <a:cs typeface="B Titr" panose="00000700000000000000" pitchFamily="2" charset="-78"/>
            </a:rPr>
            <a:t>پوشش سال 86= 81/9%</a:t>
          </a:r>
        </a:p>
        <a:p xmlns:a="http://schemas.openxmlformats.org/drawingml/2006/main">
          <a:pPr rtl="1"/>
          <a:r>
            <a:rPr lang="fa-IR" sz="1800" dirty="0">
              <a:cs typeface="B Titr" panose="00000700000000000000" pitchFamily="2" charset="-78"/>
            </a:rPr>
            <a:t>پوشش سال 87=95/6%</a:t>
          </a:r>
        </a:p>
        <a:p xmlns:a="http://schemas.openxmlformats.org/drawingml/2006/main">
          <a:pPr rtl="1"/>
          <a:r>
            <a:rPr lang="fa-IR" sz="1800" dirty="0">
              <a:cs typeface="B Titr" panose="00000700000000000000" pitchFamily="2" charset="-78"/>
            </a:rPr>
            <a:t>پوشش سالهای 88 تا 1400= 100%</a:t>
          </a:r>
        </a:p>
        <a:p xmlns:a="http://schemas.openxmlformats.org/drawingml/2006/main">
          <a:pPr rtl="1"/>
          <a:r>
            <a:rPr lang="fa-IR" sz="1800" dirty="0">
              <a:cs typeface="B Titr" panose="00000700000000000000" pitchFamily="2" charset="-78"/>
            </a:rPr>
            <a:t>پوشش سال 1401=99/99% ( 2 مورد نوزاد غربالگری نشدند)</a:t>
          </a:r>
          <a:endParaRPr lang="en-US" sz="1800" dirty="0">
            <a:cs typeface="B Titr" panose="00000700000000000000" pitchFamily="2" charset="-78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D94D65-6A18-4C85-91AF-996078AC4448}" type="datetimeFigureOut">
              <a:rPr lang="en-US" smtClean="0"/>
              <a:t>7/25/2023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90B050-653D-4686-AB64-9BDFBDFE28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9467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0B050-653D-4686-AB64-9BDFBDFE28A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8146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407B9-75BE-41E7-AF8B-94A3BD8C5386}" type="datetimeFigureOut">
              <a:rPr lang="en-US" smtClean="0"/>
              <a:t>7/25/2023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E8F5A-37D0-4E80-90D6-B406D30EA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537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407B9-75BE-41E7-AF8B-94A3BD8C5386}" type="datetimeFigureOut">
              <a:rPr lang="en-US" smtClean="0"/>
              <a:t>7/25/2023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E8F5A-37D0-4E80-90D6-B406D30EA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953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407B9-75BE-41E7-AF8B-94A3BD8C5386}" type="datetimeFigureOut">
              <a:rPr lang="en-US" smtClean="0"/>
              <a:t>7/25/2023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E8F5A-37D0-4E80-90D6-B406D30EAA05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930574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407B9-75BE-41E7-AF8B-94A3BD8C5386}" type="datetimeFigureOut">
              <a:rPr lang="en-US" smtClean="0"/>
              <a:t>7/25/2023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E8F5A-37D0-4E80-90D6-B406D30EA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2181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407B9-75BE-41E7-AF8B-94A3BD8C5386}" type="datetimeFigureOut">
              <a:rPr lang="en-US" smtClean="0"/>
              <a:t>7/25/2023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E8F5A-37D0-4E80-90D6-B406D30EAA05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904639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407B9-75BE-41E7-AF8B-94A3BD8C5386}" type="datetimeFigureOut">
              <a:rPr lang="en-US" smtClean="0"/>
              <a:t>7/25/2023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E8F5A-37D0-4E80-90D6-B406D30EA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4473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407B9-75BE-41E7-AF8B-94A3BD8C5386}" type="datetimeFigureOut">
              <a:rPr lang="en-US" smtClean="0"/>
              <a:t>7/25/2023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E8F5A-37D0-4E80-90D6-B406D30EA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3184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407B9-75BE-41E7-AF8B-94A3BD8C5386}" type="datetimeFigureOut">
              <a:rPr lang="en-US" smtClean="0"/>
              <a:t>7/25/2023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E8F5A-37D0-4E80-90D6-B406D30EA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197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407B9-75BE-41E7-AF8B-94A3BD8C5386}" type="datetimeFigureOut">
              <a:rPr lang="en-US" smtClean="0"/>
              <a:t>7/25/2023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E8F5A-37D0-4E80-90D6-B406D30EA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532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407B9-75BE-41E7-AF8B-94A3BD8C5386}" type="datetimeFigureOut">
              <a:rPr lang="en-US" smtClean="0"/>
              <a:t>7/25/2023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E8F5A-37D0-4E80-90D6-B406D30EA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506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407B9-75BE-41E7-AF8B-94A3BD8C5386}" type="datetimeFigureOut">
              <a:rPr lang="en-US" smtClean="0"/>
              <a:t>7/25/2023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E8F5A-37D0-4E80-90D6-B406D30EA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617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407B9-75BE-41E7-AF8B-94A3BD8C5386}" type="datetimeFigureOut">
              <a:rPr lang="en-US" smtClean="0"/>
              <a:t>7/25/2023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E8F5A-37D0-4E80-90D6-B406D30EA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025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407B9-75BE-41E7-AF8B-94A3BD8C5386}" type="datetimeFigureOut">
              <a:rPr lang="en-US" smtClean="0"/>
              <a:t>7/25/2023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E8F5A-37D0-4E80-90D6-B406D30EA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393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407B9-75BE-41E7-AF8B-94A3BD8C5386}" type="datetimeFigureOut">
              <a:rPr lang="en-US" smtClean="0"/>
              <a:t>7/25/2023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E8F5A-37D0-4E80-90D6-B406D30EA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308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407B9-75BE-41E7-AF8B-94A3BD8C5386}" type="datetimeFigureOut">
              <a:rPr lang="en-US" smtClean="0"/>
              <a:t>7/25/2023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E8F5A-37D0-4E80-90D6-B406D30EA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712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407B9-75BE-41E7-AF8B-94A3BD8C5386}" type="datetimeFigureOut">
              <a:rPr lang="en-US" smtClean="0"/>
              <a:t>7/25/2023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E8F5A-37D0-4E80-90D6-B406D30EA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120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B407B9-75BE-41E7-AF8B-94A3BD8C5386}" type="datetimeFigureOut">
              <a:rPr lang="en-US" smtClean="0"/>
              <a:t>7/25/2023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E8F5A-37D0-4E80-90D6-B406D30EA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615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  <p:sldLayoutId id="2147483806" r:id="rId12"/>
    <p:sldLayoutId id="2147483807" r:id="rId13"/>
    <p:sldLayoutId id="2147483808" r:id="rId14"/>
    <p:sldLayoutId id="2147483809" r:id="rId15"/>
    <p:sldLayoutId id="21474838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947192"/>
          </a:xfrm>
        </p:spPr>
        <p:txBody>
          <a:bodyPr>
            <a:normAutofit/>
          </a:bodyPr>
          <a:lstStyle/>
          <a:p>
            <a:pPr algn="ctr" rtl="1"/>
            <a:r>
              <a:rPr lang="fa-IR" sz="2000" dirty="0">
                <a:solidFill>
                  <a:schemeClr val="tx2">
                    <a:lumMod val="50000"/>
                  </a:schemeClr>
                </a:solidFill>
                <a:cs typeface="B Titr" panose="00000700000000000000" pitchFamily="2" charset="-78"/>
              </a:rPr>
              <a:t>به نام خداوند دل های پاک		که نامش بود در دلت تابناک</a:t>
            </a:r>
          </a:p>
          <a:p>
            <a:pPr algn="r" rtl="1"/>
            <a:r>
              <a:rPr lang="en-US" sz="2000" dirty="0">
                <a:solidFill>
                  <a:schemeClr val="tx2">
                    <a:lumMod val="50000"/>
                  </a:schemeClr>
                </a:solidFill>
                <a:cs typeface="B Titr" panose="00000700000000000000" pitchFamily="2" charset="-78"/>
              </a:rPr>
              <a:t>   </a:t>
            </a:r>
            <a:r>
              <a:rPr lang="fa-IR" sz="2000" dirty="0">
                <a:solidFill>
                  <a:schemeClr val="tx2">
                    <a:lumMod val="50000"/>
                  </a:schemeClr>
                </a:solidFill>
                <a:cs typeface="B Titr" panose="00000700000000000000" pitchFamily="2" charset="-78"/>
              </a:rPr>
              <a:t>به نام کسی که تو را آفرید		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cs typeface="B Titr" panose="00000700000000000000" pitchFamily="2" charset="-78"/>
              </a:rPr>
              <a:t>  </a:t>
            </a:r>
            <a:r>
              <a:rPr lang="fa-IR" sz="2000" dirty="0">
                <a:solidFill>
                  <a:schemeClr val="tx2">
                    <a:lumMod val="50000"/>
                  </a:schemeClr>
                </a:solidFill>
                <a:cs typeface="B Titr" panose="00000700000000000000" pitchFamily="2" charset="-78"/>
              </a:rPr>
              <a:t>سرآغاز عشق است و نور و امید</a:t>
            </a:r>
            <a:endParaRPr lang="en-US" sz="2000" dirty="0">
              <a:solidFill>
                <a:schemeClr val="tx2">
                  <a:lumMod val="50000"/>
                </a:schemeClr>
              </a:solidFill>
              <a:cs typeface="B Titr" panose="00000700000000000000" pitchFamily="2" charset="-78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284985"/>
            <a:ext cx="5482964" cy="3573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18299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9752" y="548680"/>
            <a:ext cx="3386037" cy="825843"/>
          </a:xfrm>
        </p:spPr>
        <p:txBody>
          <a:bodyPr/>
          <a:lstStyle/>
          <a:p>
            <a:pPr algn="ctr" rtl="1"/>
            <a:r>
              <a:rPr lang="fa-IR" dirty="0">
                <a:cs typeface="B Titr" panose="00000700000000000000" pitchFamily="2" charset="-78"/>
              </a:rPr>
              <a:t>نوزاد نارس= نوزادی که قبل از سن 37 هفته بارداری بدنیا آمده است.</a:t>
            </a:r>
            <a:endParaRPr lang="en-US" dirty="0">
              <a:cs typeface="B Titr" panose="000007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374523"/>
            <a:ext cx="6062686" cy="4142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32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168662118"/>
              </p:ext>
            </p:extLst>
          </p:nvPr>
        </p:nvGraphicFramePr>
        <p:xfrm>
          <a:off x="251520" y="332656"/>
          <a:ext cx="6768752" cy="6525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187624" y="332656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400" b="1" dirty="0">
                <a:solidFill>
                  <a:srgbClr val="FF0000"/>
                </a:solidFill>
                <a:cs typeface="B Titr" panose="00000700000000000000" pitchFamily="2" charset="-78"/>
              </a:rPr>
              <a:t>پوشش کلی غربالگری کم کاری تیروئید نوزادان</a:t>
            </a:r>
            <a:endParaRPr lang="en-US" sz="2400" b="1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11381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5" grpId="1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7857699"/>
              </p:ext>
            </p:extLst>
          </p:nvPr>
        </p:nvGraphicFramePr>
        <p:xfrm>
          <a:off x="0" y="0"/>
          <a:ext cx="9144000" cy="70017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7664">
                  <a:extLst>
                    <a:ext uri="{9D8B030D-6E8A-4147-A177-3AD203B41FA5}">
                      <a16:colId xmlns:a16="http://schemas.microsoft.com/office/drawing/2014/main" val="237491053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1519088173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746460618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3244291070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883305273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480253061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3929080355"/>
                    </a:ext>
                  </a:extLst>
                </a:gridCol>
                <a:gridCol w="827584">
                  <a:extLst>
                    <a:ext uri="{9D8B030D-6E8A-4147-A177-3AD203B41FA5}">
                      <a16:colId xmlns:a16="http://schemas.microsoft.com/office/drawing/2014/main" val="2917611177"/>
                    </a:ext>
                  </a:extLst>
                </a:gridCol>
              </a:tblGrid>
              <a:tr h="374450"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>
                          <a:cs typeface="B Titr" panose="00000700000000000000" pitchFamily="2" charset="-78"/>
                        </a:rPr>
                        <a:t>درصد غربالگری</a:t>
                      </a:r>
                      <a:endParaRPr lang="en-US" sz="1400" dirty="0">
                        <a:cs typeface="B Titr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>
                          <a:cs typeface="B Titr" panose="00000700000000000000" pitchFamily="2" charset="-78"/>
                        </a:rPr>
                        <a:t>بروز در 1000 نوزاد غربالگری شده</a:t>
                      </a:r>
                      <a:endParaRPr lang="en-US" sz="1400" dirty="0">
                        <a:cs typeface="B Titr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>
                          <a:cs typeface="B Titr" panose="00000700000000000000" pitchFamily="2" charset="-78"/>
                        </a:rPr>
                        <a:t>تعداد بیماران</a:t>
                      </a:r>
                      <a:endParaRPr lang="en-US" sz="1400" dirty="0">
                        <a:cs typeface="B Titr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>
                          <a:cs typeface="B Titr" panose="00000700000000000000" pitchFamily="2" charset="-78"/>
                        </a:rPr>
                        <a:t>موالید</a:t>
                      </a:r>
                      <a:endParaRPr lang="en-US" dirty="0">
                        <a:cs typeface="B Titr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>
                          <a:cs typeface="B Titr" panose="00000700000000000000" pitchFamily="2" charset="-78"/>
                        </a:rPr>
                        <a:t>کل </a:t>
                      </a:r>
                      <a:endParaRPr lang="en-US" dirty="0">
                        <a:cs typeface="B Titr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>
                          <a:cs typeface="B Titr" panose="00000700000000000000" pitchFamily="2" charset="-78"/>
                        </a:rPr>
                        <a:t>دختر</a:t>
                      </a:r>
                      <a:endParaRPr lang="en-US" dirty="0">
                        <a:cs typeface="B Titr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>
                          <a:cs typeface="B Titr" panose="00000700000000000000" pitchFamily="2" charset="-78"/>
                        </a:rPr>
                        <a:t>پسر</a:t>
                      </a:r>
                      <a:endParaRPr lang="en-US" dirty="0">
                        <a:cs typeface="B Titr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>
                          <a:cs typeface="B Titr" panose="00000700000000000000" pitchFamily="2" charset="-78"/>
                        </a:rPr>
                        <a:t>سال</a:t>
                      </a:r>
                      <a:endParaRPr lang="en-US" dirty="0">
                        <a:cs typeface="B Titr" panose="000007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8186757"/>
                  </a:ext>
                </a:extLst>
              </a:tr>
              <a:tr h="359359">
                <a:tc>
                  <a:txBody>
                    <a:bodyPr/>
                    <a:lstStyle/>
                    <a:p>
                      <a:pPr algn="ctr" rtl="1"/>
                      <a:r>
                        <a:rPr lang="fa-IR" sz="1600" dirty="0">
                          <a:cs typeface="B Titr" panose="00000700000000000000" pitchFamily="2" charset="-78"/>
                        </a:rPr>
                        <a:t>42/2%</a:t>
                      </a:r>
                      <a:endParaRPr lang="en-US" sz="1600" dirty="0">
                        <a:cs typeface="B Titr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en-US" sz="1600" dirty="0">
                        <a:cs typeface="B Titr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dirty="0">
                          <a:cs typeface="B Titr" panose="00000700000000000000" pitchFamily="2" charset="-78"/>
                        </a:rPr>
                        <a:t>18</a:t>
                      </a:r>
                      <a:endParaRPr lang="en-US" sz="1600" dirty="0">
                        <a:cs typeface="B Titr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en-US" sz="1600" dirty="0">
                        <a:cs typeface="B Titr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dirty="0">
                          <a:cs typeface="B Titr" panose="00000700000000000000" pitchFamily="2" charset="-78"/>
                        </a:rPr>
                        <a:t>9251</a:t>
                      </a:r>
                      <a:endParaRPr lang="en-US" sz="1600" dirty="0">
                        <a:cs typeface="B Titr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dirty="0">
                          <a:cs typeface="B Titr" panose="00000700000000000000" pitchFamily="2" charset="-78"/>
                        </a:rPr>
                        <a:t>4545</a:t>
                      </a:r>
                      <a:endParaRPr lang="en-US" sz="1600" dirty="0">
                        <a:cs typeface="B Titr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dirty="0">
                          <a:cs typeface="B Titr" panose="00000700000000000000" pitchFamily="2" charset="-78"/>
                        </a:rPr>
                        <a:t>4706</a:t>
                      </a:r>
                      <a:endParaRPr lang="en-US" sz="1600" dirty="0">
                        <a:cs typeface="B Titr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dirty="0">
                          <a:cs typeface="B Titr" panose="00000700000000000000" pitchFamily="2" charset="-78"/>
                        </a:rPr>
                        <a:t>1385</a:t>
                      </a:r>
                      <a:endParaRPr lang="en-US" sz="1600" dirty="0">
                        <a:cs typeface="B Titr" panose="000007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1352192"/>
                  </a:ext>
                </a:extLst>
              </a:tr>
              <a:tr h="359359">
                <a:tc>
                  <a:txBody>
                    <a:bodyPr/>
                    <a:lstStyle/>
                    <a:p>
                      <a:pPr algn="ctr"/>
                      <a:r>
                        <a:rPr lang="fa-IR" sz="1600" dirty="0">
                          <a:cs typeface="B Titr" panose="00000700000000000000" pitchFamily="2" charset="-78"/>
                        </a:rPr>
                        <a:t>81/9%</a:t>
                      </a:r>
                      <a:endParaRPr lang="en-US" sz="1600" dirty="0">
                        <a:cs typeface="B Titr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cs typeface="B Titr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dirty="0">
                          <a:cs typeface="B Titr" panose="00000700000000000000" pitchFamily="2" charset="-78"/>
                        </a:rPr>
                        <a:t>31</a:t>
                      </a:r>
                      <a:endParaRPr lang="en-US" sz="1600" dirty="0">
                        <a:cs typeface="B Titr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cs typeface="B Titr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dirty="0">
                          <a:cs typeface="B Titr" panose="00000700000000000000" pitchFamily="2" charset="-78"/>
                        </a:rPr>
                        <a:t>23529</a:t>
                      </a:r>
                      <a:endParaRPr lang="en-US" sz="1600" dirty="0">
                        <a:cs typeface="B Titr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dirty="0">
                          <a:cs typeface="B Titr" panose="00000700000000000000" pitchFamily="2" charset="-78"/>
                        </a:rPr>
                        <a:t>11466</a:t>
                      </a:r>
                      <a:endParaRPr lang="en-US" sz="1600" dirty="0">
                        <a:cs typeface="B Titr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dirty="0">
                          <a:cs typeface="B Titr" panose="00000700000000000000" pitchFamily="2" charset="-78"/>
                        </a:rPr>
                        <a:t>12063</a:t>
                      </a:r>
                      <a:endParaRPr lang="en-US" sz="1600" dirty="0">
                        <a:cs typeface="B Titr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dirty="0">
                          <a:cs typeface="B Titr" panose="00000700000000000000" pitchFamily="2" charset="-78"/>
                        </a:rPr>
                        <a:t>1386</a:t>
                      </a:r>
                      <a:endParaRPr lang="en-US" sz="1600" dirty="0">
                        <a:cs typeface="B Titr" panose="000007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0573204"/>
                  </a:ext>
                </a:extLst>
              </a:tr>
              <a:tr h="359359">
                <a:tc>
                  <a:txBody>
                    <a:bodyPr/>
                    <a:lstStyle/>
                    <a:p>
                      <a:pPr algn="ctr"/>
                      <a:r>
                        <a:rPr lang="fa-IR" sz="1600" dirty="0">
                          <a:cs typeface="B Titr" panose="00000700000000000000" pitchFamily="2" charset="-78"/>
                        </a:rPr>
                        <a:t>95/6%</a:t>
                      </a:r>
                      <a:endParaRPr lang="en-US" sz="1600" dirty="0">
                        <a:cs typeface="B Titr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cs typeface="B Titr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dirty="0">
                          <a:cs typeface="B Titr" panose="00000700000000000000" pitchFamily="2" charset="-78"/>
                        </a:rPr>
                        <a:t>52</a:t>
                      </a:r>
                      <a:endParaRPr lang="en-US" sz="1600" dirty="0">
                        <a:cs typeface="B Titr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cs typeface="B Titr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dirty="0">
                          <a:cs typeface="B Titr" panose="00000700000000000000" pitchFamily="2" charset="-78"/>
                        </a:rPr>
                        <a:t>27427</a:t>
                      </a:r>
                      <a:endParaRPr lang="en-US" sz="1600" dirty="0">
                        <a:cs typeface="B Titr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dirty="0">
                          <a:cs typeface="B Titr" panose="00000700000000000000" pitchFamily="2" charset="-78"/>
                        </a:rPr>
                        <a:t>13233</a:t>
                      </a:r>
                      <a:endParaRPr lang="en-US" sz="1600" dirty="0">
                        <a:cs typeface="B Titr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dirty="0">
                          <a:cs typeface="B Titr" panose="00000700000000000000" pitchFamily="2" charset="-78"/>
                        </a:rPr>
                        <a:t>14194</a:t>
                      </a:r>
                      <a:endParaRPr lang="en-US" sz="1600" dirty="0">
                        <a:cs typeface="B Titr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dirty="0">
                          <a:cs typeface="B Titr" panose="00000700000000000000" pitchFamily="2" charset="-78"/>
                        </a:rPr>
                        <a:t>1387</a:t>
                      </a:r>
                      <a:endParaRPr lang="en-US" sz="1600" dirty="0">
                        <a:cs typeface="B Titr" panose="000007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5439019"/>
                  </a:ext>
                </a:extLst>
              </a:tr>
              <a:tr h="359359">
                <a:tc>
                  <a:txBody>
                    <a:bodyPr/>
                    <a:lstStyle/>
                    <a:p>
                      <a:pPr algn="ctr"/>
                      <a:r>
                        <a:rPr lang="fa-IR" sz="1600" dirty="0">
                          <a:cs typeface="B Titr" panose="00000700000000000000" pitchFamily="2" charset="-78"/>
                        </a:rPr>
                        <a:t>بالای 100%</a:t>
                      </a:r>
                      <a:endParaRPr lang="en-US" sz="1600" dirty="0">
                        <a:cs typeface="B Titr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cs typeface="B Titr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dirty="0">
                          <a:cs typeface="B Titr" panose="00000700000000000000" pitchFamily="2" charset="-78"/>
                        </a:rPr>
                        <a:t>61</a:t>
                      </a:r>
                      <a:endParaRPr lang="en-US" sz="1600" dirty="0">
                        <a:cs typeface="B Titr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cs typeface="B Titr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dirty="0">
                          <a:cs typeface="B Titr" panose="00000700000000000000" pitchFamily="2" charset="-78"/>
                        </a:rPr>
                        <a:t>29511</a:t>
                      </a:r>
                      <a:endParaRPr lang="en-US" sz="1600" dirty="0">
                        <a:cs typeface="B Titr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dirty="0">
                          <a:cs typeface="B Titr" panose="00000700000000000000" pitchFamily="2" charset="-78"/>
                        </a:rPr>
                        <a:t>14228</a:t>
                      </a:r>
                      <a:endParaRPr lang="en-US" sz="1600" dirty="0">
                        <a:cs typeface="B Titr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dirty="0">
                          <a:cs typeface="B Titr" panose="00000700000000000000" pitchFamily="2" charset="-78"/>
                        </a:rPr>
                        <a:t>15283</a:t>
                      </a:r>
                      <a:endParaRPr lang="en-US" sz="1600" dirty="0">
                        <a:cs typeface="B Titr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dirty="0">
                          <a:cs typeface="B Titr" panose="00000700000000000000" pitchFamily="2" charset="-78"/>
                        </a:rPr>
                        <a:t>1388</a:t>
                      </a:r>
                      <a:endParaRPr lang="en-US" sz="1600" dirty="0">
                        <a:cs typeface="B Titr" panose="000007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6621030"/>
                  </a:ext>
                </a:extLst>
              </a:tr>
              <a:tr h="359359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بالای 100%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cs typeface="B Titr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dirty="0">
                          <a:cs typeface="B Titr" panose="00000700000000000000" pitchFamily="2" charset="-78"/>
                        </a:rPr>
                        <a:t>48</a:t>
                      </a:r>
                      <a:endParaRPr lang="en-US" sz="1600" dirty="0">
                        <a:cs typeface="B Titr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cs typeface="B Titr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dirty="0">
                          <a:cs typeface="B Titr" panose="00000700000000000000" pitchFamily="2" charset="-78"/>
                        </a:rPr>
                        <a:t>30201</a:t>
                      </a:r>
                      <a:endParaRPr lang="en-US" sz="1600" dirty="0">
                        <a:cs typeface="B Titr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dirty="0">
                          <a:cs typeface="B Titr" panose="00000700000000000000" pitchFamily="2" charset="-78"/>
                        </a:rPr>
                        <a:t>14908</a:t>
                      </a:r>
                      <a:endParaRPr lang="en-US" sz="1600" dirty="0">
                        <a:cs typeface="B Titr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dirty="0">
                          <a:cs typeface="B Titr" panose="00000700000000000000" pitchFamily="2" charset="-78"/>
                        </a:rPr>
                        <a:t>15293</a:t>
                      </a:r>
                      <a:endParaRPr lang="en-US" sz="1600" dirty="0">
                        <a:cs typeface="B Titr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dirty="0">
                          <a:cs typeface="B Titr" panose="00000700000000000000" pitchFamily="2" charset="-78"/>
                        </a:rPr>
                        <a:t>1389</a:t>
                      </a:r>
                      <a:endParaRPr lang="en-US" sz="1600" dirty="0">
                        <a:cs typeface="B Titr" panose="000007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3253949"/>
                  </a:ext>
                </a:extLst>
              </a:tr>
              <a:tr h="359359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dirty="0">
                          <a:cs typeface="B Titr" panose="00000700000000000000" pitchFamily="2" charset="-78"/>
                        </a:rPr>
                        <a:t>بالای 100%</a:t>
                      </a:r>
                      <a:endParaRPr lang="en-US" sz="1600" dirty="0">
                        <a:cs typeface="B Titr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dirty="0">
                          <a:cs typeface="B Titr" panose="00000700000000000000" pitchFamily="2" charset="-78"/>
                        </a:rPr>
                        <a:t>1/46</a:t>
                      </a:r>
                      <a:endParaRPr lang="en-US" sz="1600" dirty="0">
                        <a:cs typeface="B Titr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dirty="0">
                          <a:cs typeface="B Titr" panose="00000700000000000000" pitchFamily="2" charset="-78"/>
                        </a:rPr>
                        <a:t>47</a:t>
                      </a:r>
                      <a:endParaRPr lang="en-US" sz="1600" dirty="0">
                        <a:cs typeface="B Titr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dirty="0">
                          <a:cs typeface="B Titr" panose="00000700000000000000" pitchFamily="2" charset="-78"/>
                        </a:rPr>
                        <a:t>31977</a:t>
                      </a:r>
                      <a:endParaRPr lang="en-US" sz="1600" dirty="0">
                        <a:cs typeface="B Titr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dirty="0">
                          <a:cs typeface="B Titr" panose="00000700000000000000" pitchFamily="2" charset="-78"/>
                        </a:rPr>
                        <a:t>30485</a:t>
                      </a:r>
                      <a:endParaRPr lang="en-US" sz="1600" dirty="0">
                        <a:cs typeface="B Titr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dirty="0">
                          <a:cs typeface="B Titr" panose="00000700000000000000" pitchFamily="2" charset="-78"/>
                        </a:rPr>
                        <a:t>14868</a:t>
                      </a:r>
                      <a:endParaRPr lang="en-US" sz="1600" dirty="0">
                        <a:cs typeface="B Titr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dirty="0">
                          <a:cs typeface="B Titr" panose="00000700000000000000" pitchFamily="2" charset="-78"/>
                        </a:rPr>
                        <a:t>15617</a:t>
                      </a:r>
                      <a:endParaRPr lang="en-US" sz="1600" dirty="0">
                        <a:cs typeface="B Titr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dirty="0">
                          <a:cs typeface="B Titr" panose="00000700000000000000" pitchFamily="2" charset="-78"/>
                        </a:rPr>
                        <a:t>1390</a:t>
                      </a:r>
                      <a:endParaRPr lang="en-US" sz="1600" dirty="0">
                        <a:cs typeface="B Titr" panose="000007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7585429"/>
                  </a:ext>
                </a:extLst>
              </a:tr>
              <a:tr h="359359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dirty="0">
                          <a:cs typeface="B Titr" panose="00000700000000000000" pitchFamily="2" charset="-78"/>
                        </a:rPr>
                        <a:t>بالای 100%</a:t>
                      </a:r>
                      <a:endParaRPr lang="en-US" sz="1600" dirty="0">
                        <a:cs typeface="B Titr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dirty="0">
                          <a:cs typeface="B Titr" panose="00000700000000000000" pitchFamily="2" charset="-78"/>
                        </a:rPr>
                        <a:t>1/8</a:t>
                      </a:r>
                      <a:endParaRPr lang="en-US" sz="1600" dirty="0">
                        <a:cs typeface="B Titr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dirty="0">
                          <a:cs typeface="B Titr" panose="00000700000000000000" pitchFamily="2" charset="-78"/>
                        </a:rPr>
                        <a:t>58</a:t>
                      </a:r>
                      <a:endParaRPr lang="en-US" sz="1600" dirty="0">
                        <a:cs typeface="B Titr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dirty="0">
                          <a:cs typeface="B Titr" panose="00000700000000000000" pitchFamily="2" charset="-78"/>
                        </a:rPr>
                        <a:t>32198</a:t>
                      </a:r>
                      <a:endParaRPr lang="en-US" sz="1600" dirty="0">
                        <a:cs typeface="B Titr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dirty="0">
                          <a:cs typeface="B Titr" panose="00000700000000000000" pitchFamily="2" charset="-78"/>
                        </a:rPr>
                        <a:t>31075</a:t>
                      </a:r>
                      <a:endParaRPr lang="en-US" sz="1600" dirty="0">
                        <a:cs typeface="B Titr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dirty="0">
                          <a:cs typeface="B Titr" panose="00000700000000000000" pitchFamily="2" charset="-78"/>
                        </a:rPr>
                        <a:t>15772</a:t>
                      </a:r>
                      <a:endParaRPr lang="en-US" sz="1600" dirty="0">
                        <a:cs typeface="B Titr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dirty="0">
                          <a:cs typeface="B Titr" panose="00000700000000000000" pitchFamily="2" charset="-78"/>
                        </a:rPr>
                        <a:t>15303</a:t>
                      </a:r>
                      <a:endParaRPr lang="en-US" sz="1600" dirty="0">
                        <a:cs typeface="B Titr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dirty="0">
                          <a:cs typeface="B Titr" panose="00000700000000000000" pitchFamily="2" charset="-78"/>
                        </a:rPr>
                        <a:t>1391</a:t>
                      </a:r>
                      <a:endParaRPr lang="en-US" sz="1600" dirty="0">
                        <a:cs typeface="B Titr" panose="000007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1222722"/>
                  </a:ext>
                </a:extLst>
              </a:tr>
              <a:tr h="359359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dirty="0">
                          <a:cs typeface="B Titr" panose="00000700000000000000" pitchFamily="2" charset="-78"/>
                        </a:rPr>
                        <a:t>بالای 100%</a:t>
                      </a:r>
                      <a:endParaRPr lang="en-US" sz="1600" dirty="0">
                        <a:cs typeface="B Titr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dirty="0">
                          <a:cs typeface="B Titr" panose="00000700000000000000" pitchFamily="2" charset="-78"/>
                        </a:rPr>
                        <a:t>2/7</a:t>
                      </a:r>
                      <a:endParaRPr lang="en-US" sz="1600" dirty="0">
                        <a:cs typeface="B Titr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dirty="0">
                          <a:cs typeface="B Titr" panose="00000700000000000000" pitchFamily="2" charset="-78"/>
                        </a:rPr>
                        <a:t>91</a:t>
                      </a:r>
                      <a:endParaRPr lang="en-US" sz="1600" dirty="0">
                        <a:cs typeface="B Titr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dirty="0">
                          <a:cs typeface="B Titr" panose="00000700000000000000" pitchFamily="2" charset="-78"/>
                        </a:rPr>
                        <a:t>32645</a:t>
                      </a:r>
                      <a:endParaRPr lang="en-US" sz="1600" dirty="0">
                        <a:cs typeface="B Titr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dirty="0">
                          <a:cs typeface="B Titr" panose="00000700000000000000" pitchFamily="2" charset="-78"/>
                        </a:rPr>
                        <a:t>32609</a:t>
                      </a:r>
                      <a:endParaRPr lang="en-US" sz="1600" dirty="0">
                        <a:cs typeface="B Titr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dirty="0">
                          <a:cs typeface="B Titr" panose="00000700000000000000" pitchFamily="2" charset="-78"/>
                        </a:rPr>
                        <a:t>15918</a:t>
                      </a:r>
                      <a:endParaRPr lang="en-US" sz="1600" dirty="0">
                        <a:cs typeface="B Titr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dirty="0">
                          <a:cs typeface="B Titr" panose="00000700000000000000" pitchFamily="2" charset="-78"/>
                        </a:rPr>
                        <a:t>16691</a:t>
                      </a:r>
                      <a:endParaRPr lang="en-US" sz="1600" dirty="0">
                        <a:cs typeface="B Titr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dirty="0">
                          <a:cs typeface="B Titr" panose="00000700000000000000" pitchFamily="2" charset="-78"/>
                        </a:rPr>
                        <a:t>1392</a:t>
                      </a:r>
                      <a:endParaRPr lang="en-US" sz="1600" dirty="0">
                        <a:cs typeface="B Titr" panose="000007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7363121"/>
                  </a:ext>
                </a:extLst>
              </a:tr>
              <a:tr h="359359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dirty="0">
                          <a:cs typeface="B Titr" panose="00000700000000000000" pitchFamily="2" charset="-78"/>
                        </a:rPr>
                        <a:t>بالای 100%</a:t>
                      </a:r>
                      <a:endParaRPr lang="en-US" sz="1600" dirty="0">
                        <a:cs typeface="B Titr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dirty="0">
                          <a:cs typeface="B Titr" panose="00000700000000000000" pitchFamily="2" charset="-78"/>
                        </a:rPr>
                        <a:t>1/47</a:t>
                      </a:r>
                      <a:endParaRPr lang="en-US" sz="1600" dirty="0">
                        <a:cs typeface="B Titr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dirty="0">
                          <a:cs typeface="B Titr" panose="00000700000000000000" pitchFamily="2" charset="-78"/>
                        </a:rPr>
                        <a:t>48</a:t>
                      </a:r>
                      <a:endParaRPr lang="en-US" sz="1600" dirty="0">
                        <a:cs typeface="B Titr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dirty="0">
                          <a:cs typeface="B Titr" panose="00000700000000000000" pitchFamily="2" charset="-78"/>
                        </a:rPr>
                        <a:t>32456</a:t>
                      </a:r>
                      <a:endParaRPr lang="en-US" sz="1600" dirty="0">
                        <a:cs typeface="B Titr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dirty="0">
                          <a:cs typeface="B Titr" panose="00000700000000000000" pitchFamily="2" charset="-78"/>
                        </a:rPr>
                        <a:t>33475</a:t>
                      </a:r>
                      <a:endParaRPr lang="en-US" sz="1600" dirty="0">
                        <a:cs typeface="B Titr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dirty="0">
                          <a:cs typeface="B Titr" panose="00000700000000000000" pitchFamily="2" charset="-78"/>
                        </a:rPr>
                        <a:t>16267</a:t>
                      </a:r>
                      <a:endParaRPr lang="en-US" sz="1600" dirty="0">
                        <a:cs typeface="B Titr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dirty="0">
                          <a:cs typeface="B Titr" panose="00000700000000000000" pitchFamily="2" charset="-78"/>
                        </a:rPr>
                        <a:t>17208</a:t>
                      </a:r>
                      <a:endParaRPr lang="en-US" sz="1600" dirty="0">
                        <a:cs typeface="B Titr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dirty="0">
                          <a:cs typeface="B Titr" panose="00000700000000000000" pitchFamily="2" charset="-78"/>
                        </a:rPr>
                        <a:t>1393</a:t>
                      </a:r>
                      <a:endParaRPr lang="en-US" sz="1600" dirty="0">
                        <a:cs typeface="B Titr" panose="000007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8816566"/>
                  </a:ext>
                </a:extLst>
              </a:tr>
              <a:tr h="359359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dirty="0">
                          <a:cs typeface="B Titr" panose="00000700000000000000" pitchFamily="2" charset="-78"/>
                        </a:rPr>
                        <a:t>بالای 100%</a:t>
                      </a:r>
                      <a:endParaRPr lang="en-US" sz="1600" dirty="0">
                        <a:cs typeface="B Titr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dirty="0">
                          <a:cs typeface="B Titr" panose="00000700000000000000" pitchFamily="2" charset="-78"/>
                        </a:rPr>
                        <a:t>2/3</a:t>
                      </a:r>
                      <a:endParaRPr lang="en-US" sz="1600" dirty="0">
                        <a:cs typeface="B Titr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dirty="0">
                          <a:cs typeface="B Titr" panose="00000700000000000000" pitchFamily="2" charset="-78"/>
                        </a:rPr>
                        <a:t>73</a:t>
                      </a:r>
                      <a:endParaRPr lang="en-US" sz="1600" dirty="0">
                        <a:cs typeface="B Titr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dirty="0">
                          <a:cs typeface="B Titr" panose="00000700000000000000" pitchFamily="2" charset="-78"/>
                        </a:rPr>
                        <a:t>31346</a:t>
                      </a:r>
                      <a:endParaRPr lang="en-US" sz="1600" dirty="0">
                        <a:cs typeface="B Titr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dirty="0">
                          <a:cs typeface="B Titr" panose="00000700000000000000" pitchFamily="2" charset="-78"/>
                        </a:rPr>
                        <a:t>32866</a:t>
                      </a:r>
                      <a:endParaRPr lang="en-US" sz="1600" dirty="0">
                        <a:cs typeface="B Titr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dirty="0">
                          <a:cs typeface="B Titr" panose="00000700000000000000" pitchFamily="2" charset="-78"/>
                        </a:rPr>
                        <a:t>15899</a:t>
                      </a:r>
                      <a:endParaRPr lang="en-US" sz="1600" dirty="0">
                        <a:cs typeface="B Titr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dirty="0">
                          <a:cs typeface="B Titr" panose="00000700000000000000" pitchFamily="2" charset="-78"/>
                        </a:rPr>
                        <a:t>16967</a:t>
                      </a:r>
                      <a:endParaRPr lang="en-US" sz="1600" dirty="0">
                        <a:cs typeface="B Titr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dirty="0">
                          <a:cs typeface="B Titr" panose="00000700000000000000" pitchFamily="2" charset="-78"/>
                        </a:rPr>
                        <a:t>1394</a:t>
                      </a:r>
                      <a:endParaRPr lang="en-US" sz="1600" dirty="0">
                        <a:cs typeface="B Titr" panose="000007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1520117"/>
                  </a:ext>
                </a:extLst>
              </a:tr>
              <a:tr h="359359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dirty="0">
                          <a:cs typeface="B Titr" panose="00000700000000000000" pitchFamily="2" charset="-78"/>
                        </a:rPr>
                        <a:t>بالای 100%</a:t>
                      </a:r>
                      <a:endParaRPr lang="en-US" sz="1600" dirty="0">
                        <a:cs typeface="B Titr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dirty="0">
                          <a:cs typeface="B Titr" panose="00000700000000000000" pitchFamily="2" charset="-78"/>
                        </a:rPr>
                        <a:t>1/66</a:t>
                      </a:r>
                      <a:endParaRPr lang="en-US" sz="1600" dirty="0">
                        <a:cs typeface="B Titr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dirty="0">
                          <a:cs typeface="B Titr" panose="00000700000000000000" pitchFamily="2" charset="-78"/>
                        </a:rPr>
                        <a:t>50</a:t>
                      </a:r>
                      <a:endParaRPr lang="en-US" sz="1600" dirty="0">
                        <a:cs typeface="B Titr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dirty="0">
                          <a:cs typeface="B Titr" panose="00000700000000000000" pitchFamily="2" charset="-78"/>
                        </a:rPr>
                        <a:t>30061</a:t>
                      </a:r>
                      <a:endParaRPr lang="en-US" sz="1600" dirty="0">
                        <a:cs typeface="B Titr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dirty="0">
                          <a:cs typeface="B Titr" panose="00000700000000000000" pitchFamily="2" charset="-78"/>
                        </a:rPr>
                        <a:t>31541</a:t>
                      </a:r>
                      <a:endParaRPr lang="en-US" sz="1600" dirty="0">
                        <a:cs typeface="B Titr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dirty="0">
                          <a:cs typeface="B Titr" panose="00000700000000000000" pitchFamily="2" charset="-78"/>
                        </a:rPr>
                        <a:t>15306</a:t>
                      </a:r>
                      <a:endParaRPr lang="en-US" sz="1600" dirty="0">
                        <a:cs typeface="B Titr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dirty="0">
                          <a:cs typeface="B Titr" panose="00000700000000000000" pitchFamily="2" charset="-78"/>
                        </a:rPr>
                        <a:t>16235</a:t>
                      </a:r>
                      <a:endParaRPr lang="en-US" sz="1600" dirty="0">
                        <a:cs typeface="B Titr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dirty="0">
                          <a:cs typeface="B Titr" panose="00000700000000000000" pitchFamily="2" charset="-78"/>
                        </a:rPr>
                        <a:t>1395</a:t>
                      </a:r>
                      <a:endParaRPr lang="en-US" sz="1600" dirty="0">
                        <a:cs typeface="B Titr" panose="000007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5001294"/>
                  </a:ext>
                </a:extLst>
              </a:tr>
              <a:tr h="359359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dirty="0">
                          <a:cs typeface="B Titr" panose="00000700000000000000" pitchFamily="2" charset="-78"/>
                        </a:rPr>
                        <a:t>بالای 100%</a:t>
                      </a:r>
                      <a:endParaRPr lang="en-US" sz="1600" dirty="0">
                        <a:cs typeface="B Titr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dirty="0">
                          <a:cs typeface="B Titr" panose="00000700000000000000" pitchFamily="2" charset="-78"/>
                        </a:rPr>
                        <a:t>2/7</a:t>
                      </a:r>
                      <a:endParaRPr lang="en-US" sz="1600" dirty="0">
                        <a:cs typeface="B Titr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dirty="0">
                          <a:cs typeface="B Titr" panose="00000700000000000000" pitchFamily="2" charset="-78"/>
                        </a:rPr>
                        <a:t>79</a:t>
                      </a:r>
                      <a:endParaRPr lang="en-US" sz="1600" dirty="0">
                        <a:cs typeface="B Titr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dirty="0">
                          <a:cs typeface="B Titr" panose="00000700000000000000" pitchFamily="2" charset="-78"/>
                        </a:rPr>
                        <a:t>29117</a:t>
                      </a:r>
                      <a:endParaRPr lang="en-US" sz="1600" dirty="0">
                        <a:cs typeface="B Titr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dirty="0">
                          <a:cs typeface="B Titr" panose="00000700000000000000" pitchFamily="2" charset="-78"/>
                        </a:rPr>
                        <a:t>30110</a:t>
                      </a:r>
                      <a:endParaRPr lang="en-US" sz="1600" dirty="0">
                        <a:cs typeface="B Titr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dirty="0">
                          <a:cs typeface="B Titr" panose="00000700000000000000" pitchFamily="2" charset="-78"/>
                        </a:rPr>
                        <a:t>14510</a:t>
                      </a:r>
                      <a:endParaRPr lang="en-US" sz="1600" dirty="0">
                        <a:cs typeface="B Titr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dirty="0">
                          <a:cs typeface="B Titr" panose="00000700000000000000" pitchFamily="2" charset="-78"/>
                        </a:rPr>
                        <a:t>15600</a:t>
                      </a:r>
                      <a:endParaRPr lang="en-US" sz="1600" dirty="0">
                        <a:cs typeface="B Titr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dirty="0">
                          <a:cs typeface="B Titr" panose="00000700000000000000" pitchFamily="2" charset="-78"/>
                        </a:rPr>
                        <a:t>1396</a:t>
                      </a:r>
                      <a:endParaRPr lang="en-US" sz="1600" dirty="0">
                        <a:cs typeface="B Titr" panose="000007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708897"/>
                  </a:ext>
                </a:extLst>
              </a:tr>
              <a:tr h="359359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dirty="0">
                          <a:cs typeface="B Titr" panose="00000700000000000000" pitchFamily="2" charset="-78"/>
                        </a:rPr>
                        <a:t>بالای 100%</a:t>
                      </a:r>
                      <a:endParaRPr lang="en-US" sz="1600" dirty="0">
                        <a:cs typeface="B Titr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dirty="0">
                          <a:cs typeface="B Titr" panose="00000700000000000000" pitchFamily="2" charset="-78"/>
                        </a:rPr>
                        <a:t>1/76</a:t>
                      </a:r>
                      <a:endParaRPr lang="en-US" sz="1600" dirty="0">
                        <a:cs typeface="B Titr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dirty="0">
                          <a:cs typeface="B Titr" panose="00000700000000000000" pitchFamily="2" charset="-78"/>
                        </a:rPr>
                        <a:t>47</a:t>
                      </a:r>
                      <a:endParaRPr lang="en-US" sz="1600" dirty="0">
                        <a:cs typeface="B Titr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dirty="0">
                          <a:cs typeface="B Titr" panose="00000700000000000000" pitchFamily="2" charset="-78"/>
                        </a:rPr>
                        <a:t>26673</a:t>
                      </a:r>
                      <a:endParaRPr lang="en-US" sz="1600" dirty="0">
                        <a:cs typeface="B Titr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dirty="0">
                          <a:cs typeface="B Titr" panose="00000700000000000000" pitchFamily="2" charset="-78"/>
                        </a:rPr>
                        <a:t>28190</a:t>
                      </a:r>
                      <a:endParaRPr lang="en-US" sz="1600" dirty="0">
                        <a:cs typeface="B Titr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dirty="0">
                          <a:cs typeface="B Titr" panose="00000700000000000000" pitchFamily="2" charset="-78"/>
                        </a:rPr>
                        <a:t>13597</a:t>
                      </a:r>
                      <a:endParaRPr lang="en-US" sz="1600" dirty="0">
                        <a:cs typeface="B Titr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dirty="0">
                          <a:cs typeface="B Titr" panose="00000700000000000000" pitchFamily="2" charset="-78"/>
                        </a:rPr>
                        <a:t>14593</a:t>
                      </a:r>
                      <a:endParaRPr lang="en-US" sz="1600" dirty="0">
                        <a:cs typeface="B Titr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dirty="0">
                          <a:cs typeface="B Titr" panose="00000700000000000000" pitchFamily="2" charset="-78"/>
                        </a:rPr>
                        <a:t>1397</a:t>
                      </a:r>
                      <a:endParaRPr lang="en-US" sz="1600" dirty="0">
                        <a:cs typeface="B Titr" panose="000007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0608561"/>
                  </a:ext>
                </a:extLst>
              </a:tr>
              <a:tr h="359359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dirty="0">
                          <a:cs typeface="B Titr" panose="00000700000000000000" pitchFamily="2" charset="-78"/>
                        </a:rPr>
                        <a:t>بالای 100%</a:t>
                      </a:r>
                      <a:endParaRPr lang="en-US" sz="1600" dirty="0">
                        <a:cs typeface="B Titr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dirty="0">
                          <a:cs typeface="B Titr" panose="00000700000000000000" pitchFamily="2" charset="-78"/>
                        </a:rPr>
                        <a:t>1/84</a:t>
                      </a:r>
                      <a:endParaRPr lang="en-US" sz="1600" dirty="0">
                        <a:cs typeface="B Titr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dirty="0">
                          <a:cs typeface="B Titr" panose="00000700000000000000" pitchFamily="2" charset="-78"/>
                        </a:rPr>
                        <a:t>42</a:t>
                      </a:r>
                      <a:endParaRPr lang="en-US" sz="1600" dirty="0">
                        <a:cs typeface="B Titr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dirty="0">
                          <a:cs typeface="B Titr" panose="00000700000000000000" pitchFamily="2" charset="-78"/>
                        </a:rPr>
                        <a:t>22815</a:t>
                      </a:r>
                      <a:endParaRPr lang="en-US" sz="1600" dirty="0">
                        <a:cs typeface="B Titr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dirty="0">
                          <a:cs typeface="B Titr" panose="00000700000000000000" pitchFamily="2" charset="-78"/>
                        </a:rPr>
                        <a:t>23998</a:t>
                      </a:r>
                      <a:endParaRPr lang="en-US" sz="1600" dirty="0">
                        <a:cs typeface="B Titr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dirty="0">
                          <a:cs typeface="B Titr" panose="00000700000000000000" pitchFamily="2" charset="-78"/>
                        </a:rPr>
                        <a:t>11577</a:t>
                      </a:r>
                      <a:endParaRPr lang="en-US" sz="1600" dirty="0">
                        <a:cs typeface="B Titr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dirty="0">
                          <a:cs typeface="B Titr" panose="00000700000000000000" pitchFamily="2" charset="-78"/>
                        </a:rPr>
                        <a:t>12421</a:t>
                      </a:r>
                      <a:endParaRPr lang="en-US" sz="1600" dirty="0">
                        <a:cs typeface="B Titr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dirty="0">
                          <a:cs typeface="B Titr" panose="00000700000000000000" pitchFamily="2" charset="-78"/>
                        </a:rPr>
                        <a:t>1398</a:t>
                      </a:r>
                      <a:endParaRPr lang="en-US" sz="1600" dirty="0">
                        <a:cs typeface="B Titr" panose="000007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228736"/>
                  </a:ext>
                </a:extLst>
              </a:tr>
              <a:tr h="359359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dirty="0">
                          <a:cs typeface="B Titr" panose="00000700000000000000" pitchFamily="2" charset="-78"/>
                        </a:rPr>
                        <a:t>بالای 100%</a:t>
                      </a:r>
                      <a:endParaRPr lang="en-US" sz="1600" dirty="0">
                        <a:cs typeface="B Titr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dirty="0">
                          <a:cs typeface="B Titr" panose="00000700000000000000" pitchFamily="2" charset="-78"/>
                        </a:rPr>
                        <a:t>2/22</a:t>
                      </a:r>
                      <a:endParaRPr lang="en-US" sz="1600" dirty="0">
                        <a:cs typeface="B Titr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dirty="0">
                          <a:cs typeface="B Titr" panose="00000700000000000000" pitchFamily="2" charset="-78"/>
                        </a:rPr>
                        <a:t>47</a:t>
                      </a:r>
                      <a:endParaRPr lang="en-US" sz="1600" dirty="0">
                        <a:cs typeface="B Titr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dirty="0">
                          <a:cs typeface="B Titr" panose="00000700000000000000" pitchFamily="2" charset="-78"/>
                        </a:rPr>
                        <a:t>21132</a:t>
                      </a:r>
                      <a:endParaRPr lang="en-US" sz="1600" dirty="0">
                        <a:cs typeface="B Titr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dirty="0">
                          <a:cs typeface="B Titr" panose="00000700000000000000" pitchFamily="2" charset="-78"/>
                        </a:rPr>
                        <a:t>22000</a:t>
                      </a:r>
                      <a:endParaRPr lang="en-US" sz="1600" dirty="0">
                        <a:cs typeface="B Titr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dirty="0">
                          <a:cs typeface="B Titr" panose="00000700000000000000" pitchFamily="2" charset="-78"/>
                        </a:rPr>
                        <a:t>10787</a:t>
                      </a:r>
                      <a:endParaRPr lang="en-US" sz="1600" dirty="0">
                        <a:cs typeface="B Titr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dirty="0">
                          <a:cs typeface="B Titr" panose="00000700000000000000" pitchFamily="2" charset="-78"/>
                        </a:rPr>
                        <a:t>11213</a:t>
                      </a:r>
                      <a:endParaRPr lang="en-US" sz="1600" dirty="0">
                        <a:cs typeface="B Titr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dirty="0">
                          <a:cs typeface="B Titr" panose="00000700000000000000" pitchFamily="2" charset="-78"/>
                        </a:rPr>
                        <a:t>1399</a:t>
                      </a:r>
                      <a:endParaRPr lang="en-US" sz="1600" dirty="0">
                        <a:cs typeface="B Titr" panose="000007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6535533"/>
                  </a:ext>
                </a:extLst>
              </a:tr>
              <a:tr h="359359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dirty="0">
                          <a:cs typeface="B Titr" panose="00000700000000000000" pitchFamily="2" charset="-78"/>
                        </a:rPr>
                        <a:t>بالای 100%</a:t>
                      </a:r>
                      <a:endParaRPr lang="en-US" sz="1600" dirty="0">
                        <a:cs typeface="B Titr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dirty="0">
                          <a:cs typeface="B Titr" panose="00000700000000000000" pitchFamily="2" charset="-78"/>
                        </a:rPr>
                        <a:t>2/6</a:t>
                      </a:r>
                      <a:endParaRPr lang="en-US" sz="1600" dirty="0">
                        <a:cs typeface="B Titr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dirty="0">
                          <a:cs typeface="B Titr" panose="00000700000000000000" pitchFamily="2" charset="-78"/>
                        </a:rPr>
                        <a:t>57</a:t>
                      </a:r>
                      <a:endParaRPr lang="en-US" sz="1600" dirty="0">
                        <a:cs typeface="B Titr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dirty="0">
                          <a:cs typeface="B Titr" panose="00000700000000000000" pitchFamily="2" charset="-78"/>
                        </a:rPr>
                        <a:t>21541</a:t>
                      </a:r>
                      <a:endParaRPr lang="en-US" sz="1600" dirty="0">
                        <a:cs typeface="B Titr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dirty="0">
                          <a:cs typeface="B Titr" panose="00000700000000000000" pitchFamily="2" charset="-78"/>
                        </a:rPr>
                        <a:t>21774</a:t>
                      </a:r>
                      <a:endParaRPr lang="en-US" sz="1600" dirty="0">
                        <a:cs typeface="B Titr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dirty="0">
                          <a:cs typeface="B Titr" panose="00000700000000000000" pitchFamily="2" charset="-78"/>
                        </a:rPr>
                        <a:t>10473</a:t>
                      </a:r>
                      <a:endParaRPr lang="en-US" sz="1600" dirty="0">
                        <a:cs typeface="B Titr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dirty="0">
                          <a:cs typeface="B Titr" panose="00000700000000000000" pitchFamily="2" charset="-78"/>
                        </a:rPr>
                        <a:t>11301</a:t>
                      </a:r>
                      <a:endParaRPr lang="en-US" sz="1600" dirty="0">
                        <a:cs typeface="B Titr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dirty="0">
                          <a:cs typeface="B Titr" panose="00000700000000000000" pitchFamily="2" charset="-78"/>
                        </a:rPr>
                        <a:t>1400</a:t>
                      </a:r>
                      <a:endParaRPr lang="en-US" sz="1600" dirty="0">
                        <a:cs typeface="B Titr" panose="000007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3232899"/>
                  </a:ext>
                </a:extLst>
              </a:tr>
              <a:tr h="359359">
                <a:tc>
                  <a:txBody>
                    <a:bodyPr/>
                    <a:lstStyle/>
                    <a:p>
                      <a:pPr algn="ctr"/>
                      <a:r>
                        <a:rPr lang="fa-IR" sz="1600" dirty="0">
                          <a:cs typeface="B Titr" panose="00000700000000000000" pitchFamily="2" charset="-78"/>
                        </a:rPr>
                        <a:t>99/99%</a:t>
                      </a:r>
                      <a:endParaRPr lang="en-US" sz="1600" dirty="0">
                        <a:cs typeface="B Titr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dirty="0">
                          <a:cs typeface="B Titr" panose="00000700000000000000" pitchFamily="2" charset="-78"/>
                        </a:rPr>
                        <a:t>2/5</a:t>
                      </a:r>
                      <a:endParaRPr lang="en-US" sz="1600" dirty="0">
                        <a:cs typeface="B Titr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dirty="0">
                          <a:cs typeface="B Titr" panose="00000700000000000000" pitchFamily="2" charset="-78"/>
                        </a:rPr>
                        <a:t>51</a:t>
                      </a:r>
                      <a:endParaRPr lang="en-US" sz="1600" dirty="0">
                        <a:cs typeface="B Titr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dirty="0">
                          <a:cs typeface="B Titr" panose="00000700000000000000" pitchFamily="2" charset="-78"/>
                        </a:rPr>
                        <a:t>20066</a:t>
                      </a:r>
                      <a:endParaRPr lang="en-US" sz="1600" dirty="0">
                        <a:cs typeface="B Titr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dirty="0">
                          <a:cs typeface="B Titr" panose="00000700000000000000" pitchFamily="2" charset="-78"/>
                        </a:rPr>
                        <a:t>20441</a:t>
                      </a:r>
                      <a:endParaRPr lang="en-US" sz="1600" dirty="0">
                        <a:cs typeface="B Titr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dirty="0">
                          <a:cs typeface="B Titr" panose="00000700000000000000" pitchFamily="2" charset="-78"/>
                        </a:rPr>
                        <a:t>9727</a:t>
                      </a:r>
                      <a:endParaRPr lang="en-US" sz="1600" dirty="0">
                        <a:cs typeface="B Titr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dirty="0">
                          <a:cs typeface="B Titr" panose="00000700000000000000" pitchFamily="2" charset="-78"/>
                        </a:rPr>
                        <a:t>10714</a:t>
                      </a:r>
                      <a:endParaRPr lang="en-US" sz="1600" dirty="0">
                        <a:cs typeface="B Titr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dirty="0">
                          <a:cs typeface="B Titr" panose="00000700000000000000" pitchFamily="2" charset="-78"/>
                        </a:rPr>
                        <a:t>1401</a:t>
                      </a:r>
                      <a:endParaRPr lang="en-US" sz="1600" dirty="0">
                        <a:cs typeface="B Titr" panose="000007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9662437"/>
                  </a:ext>
                </a:extLst>
              </a:tr>
              <a:tr h="374450">
                <a:tc>
                  <a:txBody>
                    <a:bodyPr/>
                    <a:lstStyle/>
                    <a:p>
                      <a:pPr algn="ctr"/>
                      <a:endParaRPr lang="en-US" dirty="0">
                        <a:cs typeface="B Titr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cs typeface="B Titr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cs typeface="B Titr" panose="00000700000000000000" pitchFamily="2" charset="-78"/>
                        </a:rPr>
                        <a:t>900</a:t>
                      </a:r>
                      <a:endParaRPr lang="en-US" dirty="0">
                        <a:cs typeface="B Titr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cs typeface="B Titr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cs typeface="B Titr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cs typeface="B Titr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cs typeface="B Titr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cs typeface="B Titr" panose="00000700000000000000" pitchFamily="2" charset="-78"/>
                        </a:rPr>
                        <a:t>کل </a:t>
                      </a:r>
                      <a:endParaRPr lang="en-US" dirty="0">
                        <a:cs typeface="B Titr" panose="000007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2246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73625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33805-472C-43FF-BC0B-D4D2DA002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/>
              <a:t>شاخصهای هیپوتیروئید 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71502B5-F71F-4A10-B523-6A4F94B0291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202327" y="2160309"/>
          <a:ext cx="5162959" cy="3881996"/>
        </p:xfrm>
        <a:graphic>
          <a:graphicData uri="http://schemas.openxmlformats.org/drawingml/2006/table">
            <a:tbl>
              <a:tblPr rtl="1"/>
              <a:tblGrid>
                <a:gridCol w="415020">
                  <a:extLst>
                    <a:ext uri="{9D8B030D-6E8A-4147-A177-3AD203B41FA5}">
                      <a16:colId xmlns:a16="http://schemas.microsoft.com/office/drawing/2014/main" val="573377037"/>
                    </a:ext>
                  </a:extLst>
                </a:gridCol>
                <a:gridCol w="1144449">
                  <a:extLst>
                    <a:ext uri="{9D8B030D-6E8A-4147-A177-3AD203B41FA5}">
                      <a16:colId xmlns:a16="http://schemas.microsoft.com/office/drawing/2014/main" val="1619227289"/>
                    </a:ext>
                  </a:extLst>
                </a:gridCol>
                <a:gridCol w="1370823">
                  <a:extLst>
                    <a:ext uri="{9D8B030D-6E8A-4147-A177-3AD203B41FA5}">
                      <a16:colId xmlns:a16="http://schemas.microsoft.com/office/drawing/2014/main" val="2037899236"/>
                    </a:ext>
                  </a:extLst>
                </a:gridCol>
                <a:gridCol w="1031262">
                  <a:extLst>
                    <a:ext uri="{9D8B030D-6E8A-4147-A177-3AD203B41FA5}">
                      <a16:colId xmlns:a16="http://schemas.microsoft.com/office/drawing/2014/main" val="3960675805"/>
                    </a:ext>
                  </a:extLst>
                </a:gridCol>
                <a:gridCol w="1157025">
                  <a:extLst>
                    <a:ext uri="{9D8B030D-6E8A-4147-A177-3AD203B41FA5}">
                      <a16:colId xmlns:a16="http://schemas.microsoft.com/office/drawing/2014/main" val="493812104"/>
                    </a:ext>
                  </a:extLst>
                </a:gridCol>
                <a:gridCol w="44380">
                  <a:extLst>
                    <a:ext uri="{9D8B030D-6E8A-4147-A177-3AD203B41FA5}">
                      <a16:colId xmlns:a16="http://schemas.microsoft.com/office/drawing/2014/main" val="2063583877"/>
                    </a:ext>
                  </a:extLst>
                </a:gridCol>
              </a:tblGrid>
              <a:tr h="446033">
                <a:tc gridSpan="6">
                  <a:txBody>
                    <a:bodyPr/>
                    <a:lstStyle/>
                    <a:p>
                      <a:pPr algn="ctr" rtl="1" fontAlgn="ctr"/>
                      <a:r>
                        <a:rPr lang="fa-IR" sz="1800" b="1" i="0" u="none" strike="noStrike">
                          <a:solidFill>
                            <a:srgbClr val="000000"/>
                          </a:solidFill>
                          <a:effectLst/>
                          <a:latin typeface="B Compset" panose="00000400000000000000" pitchFamily="2" charset="-78"/>
                          <a:cs typeface="B Compset" panose="00000400000000000000" pitchFamily="2" charset="-78"/>
                        </a:rPr>
                        <a:t>شاخص غربالگری بهنگام هیپوتیروئید مادرزادی روز 5-3 تولد-1401</a:t>
                      </a:r>
                    </a:p>
                  </a:txBody>
                  <a:tcPr marL="9490" marR="9490" marT="9490" marB="0" anchor="ctr">
                    <a:lnL>
                      <a:noFill/>
                    </a:lnL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6940883"/>
                  </a:ext>
                </a:extLst>
              </a:tr>
              <a:tr h="616854">
                <a:tc rowSpan="4">
                  <a:txBody>
                    <a:bodyPr/>
                    <a:lstStyle/>
                    <a:p>
                      <a:pPr algn="ctr" rtl="1" fontAlgn="ctr"/>
                      <a:r>
                        <a:rPr lang="fa-IR" sz="1200" b="1" i="0" u="none" strike="noStrike">
                          <a:solidFill>
                            <a:srgbClr val="000000"/>
                          </a:solidFill>
                          <a:effectLst/>
                          <a:latin typeface="B Zar" panose="00000400000000000000" pitchFamily="2" charset="-78"/>
                          <a:cs typeface="B Zar" panose="00000400000000000000" pitchFamily="2" charset="-78"/>
                        </a:rPr>
                        <a:t>رديف </a:t>
                      </a:r>
                    </a:p>
                  </a:txBody>
                  <a:tcPr marL="9490" marR="9490" marT="94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>
                          <a:solidFill>
                            <a:srgbClr val="000000"/>
                          </a:solidFill>
                          <a:effectLst/>
                          <a:latin typeface="B Zar" panose="00000400000000000000" pitchFamily="2" charset="-78"/>
                          <a:cs typeface="B Zar" panose="00000400000000000000" pitchFamily="2" charset="-78"/>
                        </a:rPr>
                        <a:t>مرکز</a:t>
                      </a:r>
                    </a:p>
                  </a:txBody>
                  <a:tcPr marL="9490" marR="9490" marT="94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>
                          <a:solidFill>
                            <a:srgbClr val="000000"/>
                          </a:solidFill>
                          <a:effectLst/>
                          <a:latin typeface="B Zar" panose="00000400000000000000" pitchFamily="2" charset="-78"/>
                          <a:cs typeface="B Zar" panose="00000400000000000000" pitchFamily="2" charset="-78"/>
                        </a:rPr>
                        <a:t>تعداد غربالگری شده</a:t>
                      </a:r>
                    </a:p>
                  </a:txBody>
                  <a:tcPr marL="9490" marR="9490" marT="94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>
                          <a:solidFill>
                            <a:srgbClr val="000000"/>
                          </a:solidFill>
                          <a:effectLst/>
                          <a:latin typeface="B Zar" panose="00000400000000000000" pitchFamily="2" charset="-78"/>
                          <a:cs typeface="B Zar" panose="00000400000000000000" pitchFamily="2" charset="-78"/>
                        </a:rPr>
                        <a:t>تعداد  غربالگری روز 5-3 تولد</a:t>
                      </a:r>
                    </a:p>
                  </a:txBody>
                  <a:tcPr marL="9490" marR="9490" marT="94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>
                          <a:solidFill>
                            <a:srgbClr val="000000"/>
                          </a:solidFill>
                          <a:effectLst/>
                          <a:latin typeface="B Zar" panose="00000400000000000000" pitchFamily="2" charset="-78"/>
                          <a:cs typeface="B Zar" panose="00000400000000000000" pitchFamily="2" charset="-78"/>
                        </a:rPr>
                        <a:t>درصد غربالگری(حد انتظار بالای 95 درصد)</a:t>
                      </a:r>
                    </a:p>
                  </a:txBody>
                  <a:tcPr marL="9490" marR="9490" marT="94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B Zar" panose="00000400000000000000" pitchFamily="2" charset="-78"/>
                          <a:cs typeface="B Zar" panose="00000400000000000000" pitchFamily="2" charset="-78"/>
                        </a:rPr>
                        <a:t> </a:t>
                      </a:r>
                    </a:p>
                  </a:txBody>
                  <a:tcPr marL="9490" marR="9490" marT="94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1684202"/>
                  </a:ext>
                </a:extLst>
              </a:tr>
              <a:tr h="32266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B Zar" panose="00000400000000000000" pitchFamily="2" charset="-78"/>
                          <a:cs typeface="B Zar" panose="00000400000000000000" pitchFamily="2" charset="-78"/>
                        </a:rPr>
                        <a:t> </a:t>
                      </a:r>
                    </a:p>
                  </a:txBody>
                  <a:tcPr marL="9490" marR="9490" marT="94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7525355"/>
                  </a:ext>
                </a:extLst>
              </a:tr>
              <a:tr h="23725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B Zar" panose="00000400000000000000" pitchFamily="2" charset="-78"/>
                          <a:cs typeface="B Zar" panose="00000400000000000000" pitchFamily="2" charset="-78"/>
                        </a:rPr>
                        <a:t> </a:t>
                      </a:r>
                    </a:p>
                  </a:txBody>
                  <a:tcPr marL="9490" marR="9490" marT="94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0403758"/>
                  </a:ext>
                </a:extLst>
              </a:tr>
              <a:tr h="1613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B Zar" panose="00000400000000000000" pitchFamily="2" charset="-78"/>
                          <a:cs typeface="B Zar" panose="00000400000000000000" pitchFamily="2" charset="-78"/>
                        </a:rPr>
                        <a:t> </a:t>
                      </a:r>
                    </a:p>
                  </a:txBody>
                  <a:tcPr marL="9490" marR="9490" marT="94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6868356"/>
                  </a:ext>
                </a:extLst>
              </a:tr>
              <a:tr h="41756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B Zar" panose="00000400000000000000" pitchFamily="2" charset="-78"/>
                          <a:cs typeface="B Zar" panose="00000400000000000000" pitchFamily="2" charset="-78"/>
                        </a:rPr>
                        <a:t>1</a:t>
                      </a:r>
                    </a:p>
                  </a:txBody>
                  <a:tcPr marL="9490" marR="9490" marT="94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i="0" u="none" strike="noStrike">
                          <a:solidFill>
                            <a:srgbClr val="000000"/>
                          </a:solidFill>
                          <a:effectLst/>
                          <a:latin typeface="B Zar" panose="00000400000000000000" pitchFamily="2" charset="-78"/>
                          <a:cs typeface="B Zar" panose="00000400000000000000" pitchFamily="2" charset="-78"/>
                        </a:rPr>
                        <a:t>لشت نشا یک</a:t>
                      </a:r>
                    </a:p>
                  </a:txBody>
                  <a:tcPr marL="9490" marR="9490" marT="94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B Zar" panose="00000400000000000000" pitchFamily="2" charset="-78"/>
                          <a:cs typeface="B Zar" panose="00000400000000000000" pitchFamily="2" charset="-78"/>
                        </a:rPr>
                        <a:t>140</a:t>
                      </a:r>
                    </a:p>
                  </a:txBody>
                  <a:tcPr marL="9490" marR="9490" marT="94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B Zar" panose="00000400000000000000" pitchFamily="2" charset="-78"/>
                          <a:cs typeface="B Zar" panose="00000400000000000000" pitchFamily="2" charset="-78"/>
                        </a:rPr>
                        <a:t>134</a:t>
                      </a:r>
                    </a:p>
                  </a:txBody>
                  <a:tcPr marL="9490" marR="9490" marT="94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>
                          <a:solidFill>
                            <a:srgbClr val="00B050"/>
                          </a:solidFill>
                          <a:effectLst/>
                          <a:latin typeface="B Zar" panose="00000400000000000000" pitchFamily="2" charset="-78"/>
                          <a:cs typeface="B Zar" panose="00000400000000000000" pitchFamily="2" charset="-78"/>
                        </a:rPr>
                        <a:t>96%</a:t>
                      </a:r>
                    </a:p>
                  </a:txBody>
                  <a:tcPr marL="9490" marR="9490" marT="94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B Zar" panose="00000400000000000000" pitchFamily="2" charset="-78"/>
                          <a:cs typeface="B Zar" panose="00000400000000000000" pitchFamily="2" charset="-78"/>
                        </a:rPr>
                        <a:t> </a:t>
                      </a:r>
                    </a:p>
                  </a:txBody>
                  <a:tcPr marL="9490" marR="9490" marT="94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4096146"/>
                  </a:ext>
                </a:extLst>
              </a:tr>
              <a:tr h="41756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B Zar" panose="00000400000000000000" pitchFamily="2" charset="-78"/>
                          <a:cs typeface="B Zar" panose="00000400000000000000" pitchFamily="2" charset="-78"/>
                        </a:rPr>
                        <a:t>2</a:t>
                      </a:r>
                    </a:p>
                  </a:txBody>
                  <a:tcPr marL="9490" marR="9490" marT="94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i="0" u="none" strike="noStrike">
                          <a:solidFill>
                            <a:srgbClr val="000000"/>
                          </a:solidFill>
                          <a:effectLst/>
                          <a:latin typeface="B Zar" panose="00000400000000000000" pitchFamily="2" charset="-78"/>
                          <a:cs typeface="B Zar" panose="00000400000000000000" pitchFamily="2" charset="-78"/>
                        </a:rPr>
                        <a:t>سنگریک</a:t>
                      </a:r>
                    </a:p>
                  </a:txBody>
                  <a:tcPr marL="9490" marR="9490" marT="94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B Zar" panose="00000400000000000000" pitchFamily="2" charset="-78"/>
                          <a:cs typeface="B Zar" panose="00000400000000000000" pitchFamily="2" charset="-78"/>
                        </a:rPr>
                        <a:t>345</a:t>
                      </a:r>
                    </a:p>
                  </a:txBody>
                  <a:tcPr marL="9490" marR="9490" marT="94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B Zar" panose="00000400000000000000" pitchFamily="2" charset="-78"/>
                          <a:cs typeface="B Zar" panose="00000400000000000000" pitchFamily="2" charset="-78"/>
                        </a:rPr>
                        <a:t>333</a:t>
                      </a:r>
                    </a:p>
                  </a:txBody>
                  <a:tcPr marL="9490" marR="9490" marT="94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>
                          <a:solidFill>
                            <a:srgbClr val="00B050"/>
                          </a:solidFill>
                          <a:effectLst/>
                          <a:latin typeface="B Zar" panose="00000400000000000000" pitchFamily="2" charset="-78"/>
                          <a:cs typeface="B Zar" panose="00000400000000000000" pitchFamily="2" charset="-78"/>
                        </a:rPr>
                        <a:t>97%</a:t>
                      </a:r>
                    </a:p>
                  </a:txBody>
                  <a:tcPr marL="9490" marR="9490" marT="94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B Zar" panose="00000400000000000000" pitchFamily="2" charset="-78"/>
                          <a:cs typeface="B Zar" panose="00000400000000000000" pitchFamily="2" charset="-78"/>
                        </a:rPr>
                        <a:t> </a:t>
                      </a:r>
                    </a:p>
                  </a:txBody>
                  <a:tcPr marL="9490" marR="9490" marT="94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6851369"/>
                  </a:ext>
                </a:extLst>
              </a:tr>
              <a:tr h="41756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B Zar" panose="00000400000000000000" pitchFamily="2" charset="-78"/>
                          <a:cs typeface="B Zar" panose="00000400000000000000" pitchFamily="2" charset="-78"/>
                        </a:rPr>
                        <a:t>3</a:t>
                      </a:r>
                    </a:p>
                  </a:txBody>
                  <a:tcPr marL="9490" marR="9490" marT="94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i="0" u="none" strike="noStrike">
                          <a:solidFill>
                            <a:srgbClr val="000000"/>
                          </a:solidFill>
                          <a:effectLst/>
                          <a:latin typeface="B Zar" panose="00000400000000000000" pitchFamily="2" charset="-78"/>
                          <a:cs typeface="B Zar" panose="00000400000000000000" pitchFamily="2" charset="-78"/>
                        </a:rPr>
                        <a:t>کوچصفهان یک</a:t>
                      </a:r>
                    </a:p>
                  </a:txBody>
                  <a:tcPr marL="9490" marR="9490" marT="94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B Zar" panose="00000400000000000000" pitchFamily="2" charset="-78"/>
                          <a:cs typeface="B Zar" panose="00000400000000000000" pitchFamily="2" charset="-78"/>
                        </a:rPr>
                        <a:t>275</a:t>
                      </a:r>
                    </a:p>
                  </a:txBody>
                  <a:tcPr marL="9490" marR="9490" marT="94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B Zar" panose="00000400000000000000" pitchFamily="2" charset="-78"/>
                          <a:cs typeface="B Zar" panose="00000400000000000000" pitchFamily="2" charset="-78"/>
                        </a:rPr>
                        <a:t>243</a:t>
                      </a:r>
                    </a:p>
                  </a:txBody>
                  <a:tcPr marL="9490" marR="9490" marT="94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>
                          <a:solidFill>
                            <a:srgbClr val="FF0000"/>
                          </a:solidFill>
                          <a:effectLst/>
                          <a:latin typeface="B Zar" panose="00000400000000000000" pitchFamily="2" charset="-78"/>
                          <a:cs typeface="B Zar" panose="00000400000000000000" pitchFamily="2" charset="-78"/>
                        </a:rPr>
                        <a:t>88%</a:t>
                      </a:r>
                    </a:p>
                  </a:txBody>
                  <a:tcPr marL="9490" marR="9490" marT="94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B Zar" panose="00000400000000000000" pitchFamily="2" charset="-78"/>
                          <a:cs typeface="B Zar" panose="00000400000000000000" pitchFamily="2" charset="-78"/>
                        </a:rPr>
                        <a:t> </a:t>
                      </a:r>
                    </a:p>
                  </a:txBody>
                  <a:tcPr marL="9490" marR="9490" marT="94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5996123"/>
                  </a:ext>
                </a:extLst>
              </a:tr>
              <a:tr h="41756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B Zar" panose="00000400000000000000" pitchFamily="2" charset="-78"/>
                          <a:cs typeface="B Zar" panose="00000400000000000000" pitchFamily="2" charset="-78"/>
                        </a:rPr>
                        <a:t>4</a:t>
                      </a:r>
                    </a:p>
                  </a:txBody>
                  <a:tcPr marL="9490" marR="9490" marT="94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i="0" u="none" strike="noStrike">
                          <a:solidFill>
                            <a:srgbClr val="000000"/>
                          </a:solidFill>
                          <a:effectLst/>
                          <a:latin typeface="B Zar" panose="00000400000000000000" pitchFamily="2" charset="-78"/>
                          <a:cs typeface="B Zar" panose="00000400000000000000" pitchFamily="2" charset="-78"/>
                        </a:rPr>
                        <a:t>خشکبیجار یک</a:t>
                      </a:r>
                    </a:p>
                  </a:txBody>
                  <a:tcPr marL="9490" marR="9490" marT="94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B Zar" panose="00000400000000000000" pitchFamily="2" charset="-78"/>
                          <a:cs typeface="B Zar" panose="00000400000000000000" pitchFamily="2" charset="-78"/>
                        </a:rPr>
                        <a:t>152</a:t>
                      </a:r>
                    </a:p>
                  </a:txBody>
                  <a:tcPr marL="9490" marR="9490" marT="94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B Zar" panose="00000400000000000000" pitchFamily="2" charset="-78"/>
                          <a:cs typeface="B Zar" panose="00000400000000000000" pitchFamily="2" charset="-78"/>
                        </a:rPr>
                        <a:t>138</a:t>
                      </a:r>
                    </a:p>
                  </a:txBody>
                  <a:tcPr marL="9490" marR="9490" marT="94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>
                          <a:solidFill>
                            <a:srgbClr val="E26B0A"/>
                          </a:solidFill>
                          <a:effectLst/>
                          <a:latin typeface="B Zar" panose="00000400000000000000" pitchFamily="2" charset="-78"/>
                          <a:cs typeface="B Zar" panose="00000400000000000000" pitchFamily="2" charset="-78"/>
                        </a:rPr>
                        <a:t>91%</a:t>
                      </a:r>
                    </a:p>
                  </a:txBody>
                  <a:tcPr marL="9490" marR="9490" marT="94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B Zar" panose="00000400000000000000" pitchFamily="2" charset="-78"/>
                          <a:cs typeface="B Zar" panose="00000400000000000000" pitchFamily="2" charset="-78"/>
                        </a:rPr>
                        <a:t> </a:t>
                      </a:r>
                    </a:p>
                  </a:txBody>
                  <a:tcPr marL="9490" marR="9490" marT="94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6167214"/>
                  </a:ext>
                </a:extLst>
              </a:tr>
              <a:tr h="42705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B Zar" panose="00000400000000000000" pitchFamily="2" charset="-78"/>
                          <a:cs typeface="B Zar" panose="00000400000000000000" pitchFamily="2" charset="-78"/>
                        </a:rPr>
                        <a:t>5</a:t>
                      </a:r>
                    </a:p>
                  </a:txBody>
                  <a:tcPr marL="9490" marR="9490" marT="94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i="0" u="none" strike="noStrike">
                          <a:solidFill>
                            <a:srgbClr val="000000"/>
                          </a:solidFill>
                          <a:effectLst/>
                          <a:latin typeface="B Zar" panose="00000400000000000000" pitchFamily="2" charset="-78"/>
                          <a:cs typeface="B Zar" panose="00000400000000000000" pitchFamily="2" charset="-78"/>
                        </a:rPr>
                        <a:t>امامزاده هاشم</a:t>
                      </a:r>
                    </a:p>
                  </a:txBody>
                  <a:tcPr marL="9490" marR="9490" marT="94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B Zar" panose="00000400000000000000" pitchFamily="2" charset="-78"/>
                          <a:cs typeface="B Zar" panose="00000400000000000000" pitchFamily="2" charset="-78"/>
                        </a:rPr>
                        <a:t>36</a:t>
                      </a:r>
                    </a:p>
                  </a:txBody>
                  <a:tcPr marL="9490" marR="9490" marT="94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B Zar" panose="00000400000000000000" pitchFamily="2" charset="-78"/>
                          <a:cs typeface="B Zar" panose="00000400000000000000" pitchFamily="2" charset="-78"/>
                        </a:rPr>
                        <a:t>35</a:t>
                      </a:r>
                    </a:p>
                  </a:txBody>
                  <a:tcPr marL="9490" marR="9490" marT="94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>
                          <a:solidFill>
                            <a:srgbClr val="00B050"/>
                          </a:solidFill>
                          <a:effectLst/>
                          <a:latin typeface="B Zar" panose="00000400000000000000" pitchFamily="2" charset="-78"/>
                          <a:cs typeface="B Zar" panose="00000400000000000000" pitchFamily="2" charset="-78"/>
                        </a:rPr>
                        <a:t>97%</a:t>
                      </a:r>
                    </a:p>
                  </a:txBody>
                  <a:tcPr marL="9490" marR="9490" marT="94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B Zar" panose="00000400000000000000" pitchFamily="2" charset="-78"/>
                          <a:cs typeface="B Zar" panose="00000400000000000000" pitchFamily="2" charset="-78"/>
                        </a:rPr>
                        <a:t> </a:t>
                      </a:r>
                    </a:p>
                  </a:txBody>
                  <a:tcPr marL="9490" marR="9490" marT="94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39763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58280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F0B17-81E4-45AC-985E-FFACA208E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/>
              <a:t>شاخصهای هیپوتیروئید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7ED15D0-E8AD-41D6-A03E-FABF4C4A7CE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6485219"/>
              </p:ext>
            </p:extLst>
          </p:nvPr>
        </p:nvGraphicFramePr>
        <p:xfrm>
          <a:off x="1332708" y="2267744"/>
          <a:ext cx="4902197" cy="3802380"/>
        </p:xfrm>
        <a:graphic>
          <a:graphicData uri="http://schemas.openxmlformats.org/drawingml/2006/table">
            <a:tbl>
              <a:tblPr rtl="1"/>
              <a:tblGrid>
                <a:gridCol w="609205">
                  <a:extLst>
                    <a:ext uri="{9D8B030D-6E8A-4147-A177-3AD203B41FA5}">
                      <a16:colId xmlns:a16="http://schemas.microsoft.com/office/drawing/2014/main" val="3033114853"/>
                    </a:ext>
                  </a:extLst>
                </a:gridCol>
                <a:gridCol w="609205">
                  <a:extLst>
                    <a:ext uri="{9D8B030D-6E8A-4147-A177-3AD203B41FA5}">
                      <a16:colId xmlns:a16="http://schemas.microsoft.com/office/drawing/2014/main" val="944516096"/>
                    </a:ext>
                  </a:extLst>
                </a:gridCol>
                <a:gridCol w="609205">
                  <a:extLst>
                    <a:ext uri="{9D8B030D-6E8A-4147-A177-3AD203B41FA5}">
                      <a16:colId xmlns:a16="http://schemas.microsoft.com/office/drawing/2014/main" val="3971981003"/>
                    </a:ext>
                  </a:extLst>
                </a:gridCol>
                <a:gridCol w="637762">
                  <a:extLst>
                    <a:ext uri="{9D8B030D-6E8A-4147-A177-3AD203B41FA5}">
                      <a16:colId xmlns:a16="http://schemas.microsoft.com/office/drawing/2014/main" val="391470955"/>
                    </a:ext>
                  </a:extLst>
                </a:gridCol>
                <a:gridCol w="609205">
                  <a:extLst>
                    <a:ext uri="{9D8B030D-6E8A-4147-A177-3AD203B41FA5}">
                      <a16:colId xmlns:a16="http://schemas.microsoft.com/office/drawing/2014/main" val="2312195455"/>
                    </a:ext>
                  </a:extLst>
                </a:gridCol>
                <a:gridCol w="609205">
                  <a:extLst>
                    <a:ext uri="{9D8B030D-6E8A-4147-A177-3AD203B41FA5}">
                      <a16:colId xmlns:a16="http://schemas.microsoft.com/office/drawing/2014/main" val="1687762517"/>
                    </a:ext>
                  </a:extLst>
                </a:gridCol>
                <a:gridCol w="609205">
                  <a:extLst>
                    <a:ext uri="{9D8B030D-6E8A-4147-A177-3AD203B41FA5}">
                      <a16:colId xmlns:a16="http://schemas.microsoft.com/office/drawing/2014/main" val="2002962417"/>
                    </a:ext>
                  </a:extLst>
                </a:gridCol>
                <a:gridCol w="609205">
                  <a:extLst>
                    <a:ext uri="{9D8B030D-6E8A-4147-A177-3AD203B41FA5}">
                      <a16:colId xmlns:a16="http://schemas.microsoft.com/office/drawing/2014/main" val="3125255861"/>
                    </a:ext>
                  </a:extLst>
                </a:gridCol>
              </a:tblGrid>
              <a:tr h="276225">
                <a:tc gridSpan="8">
                  <a:txBody>
                    <a:bodyPr/>
                    <a:lstStyle/>
                    <a:p>
                      <a:pPr algn="ctr" rtl="1" fontAlgn="b"/>
                      <a:r>
                        <a:rPr lang="fa-IR" sz="1800" b="1" i="0" u="none" strike="noStrike">
                          <a:solidFill>
                            <a:srgbClr val="000000"/>
                          </a:solidFill>
                          <a:effectLst/>
                          <a:latin typeface="B Zar" panose="00000400000000000000" pitchFamily="2" charset="-78"/>
                          <a:cs typeface="B Zar" panose="00000400000000000000" pitchFamily="2" charset="-78"/>
                        </a:rPr>
                        <a:t>شاخص شروع درمان بهنگام بیماران هیپوتیروئید سال 1401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787104"/>
                  </a:ext>
                </a:extLst>
              </a:tr>
              <a:tr h="1333500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1" i="0" u="none" strike="noStrike">
                          <a:solidFill>
                            <a:srgbClr val="000000"/>
                          </a:solidFill>
                          <a:effectLst/>
                          <a:latin typeface="B Zar" panose="00000400000000000000" pitchFamily="2" charset="-78"/>
                          <a:cs typeface="B Zar" panose="00000400000000000000" pitchFamily="2" charset="-78"/>
                        </a:rPr>
                        <a:t>مرکز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fa-IR" sz="1800" b="1" i="0" u="none" strike="noStrike">
                          <a:solidFill>
                            <a:srgbClr val="000000"/>
                          </a:solidFill>
                          <a:effectLst/>
                          <a:latin typeface="B Zar" panose="00000400000000000000" pitchFamily="2" charset="-78"/>
                          <a:cs typeface="B Zar" panose="00000400000000000000" pitchFamily="2" charset="-78"/>
                        </a:rPr>
                        <a:t>تعداد بیماران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fa-IR" sz="1800" b="1" i="0" u="none" strike="noStrike">
                          <a:solidFill>
                            <a:srgbClr val="000000"/>
                          </a:solidFill>
                          <a:effectLst/>
                          <a:latin typeface="B Zar" panose="00000400000000000000" pitchFamily="2" charset="-78"/>
                          <a:cs typeface="B Zar" panose="00000400000000000000" pitchFamily="2" charset="-78"/>
                        </a:rPr>
                        <a:t>شروع درمان کمتر از 28 روز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fa-IR" sz="1800" b="1" i="0" u="none" strike="noStrike">
                          <a:solidFill>
                            <a:srgbClr val="000000"/>
                          </a:solidFill>
                          <a:effectLst/>
                          <a:latin typeface="B Zar" panose="00000400000000000000" pitchFamily="2" charset="-78"/>
                          <a:cs typeface="B Zar" panose="00000400000000000000" pitchFamily="2" charset="-78"/>
                        </a:rPr>
                        <a:t>درصد شروع درمان کمتر از 28 روز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fa-IR" sz="1800" b="1" i="0" u="none" strike="noStrike">
                          <a:solidFill>
                            <a:srgbClr val="000000"/>
                          </a:solidFill>
                          <a:effectLst/>
                          <a:latin typeface="B Zar" panose="00000400000000000000" pitchFamily="2" charset="-78"/>
                          <a:cs typeface="B Zar" panose="00000400000000000000" pitchFamily="2" charset="-78"/>
                        </a:rPr>
                        <a:t>شروع درمان 28-40 روز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fa-IR" sz="1800" b="1" i="0" u="none" strike="noStrike">
                          <a:solidFill>
                            <a:srgbClr val="000000"/>
                          </a:solidFill>
                          <a:effectLst/>
                          <a:latin typeface="B Zar" panose="00000400000000000000" pitchFamily="2" charset="-78"/>
                          <a:cs typeface="B Zar" panose="00000400000000000000" pitchFamily="2" charset="-78"/>
                        </a:rPr>
                        <a:t>درصد شروع درمان 28-40 روز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fa-IR" sz="1800" b="1" i="0" u="none" strike="noStrike">
                          <a:solidFill>
                            <a:srgbClr val="000000"/>
                          </a:solidFill>
                          <a:effectLst/>
                          <a:latin typeface="B Zar" panose="00000400000000000000" pitchFamily="2" charset="-78"/>
                          <a:cs typeface="B Zar" panose="00000400000000000000" pitchFamily="2" charset="-78"/>
                        </a:rPr>
                        <a:t>شروع درمان 41 روز و بیشتر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fa-IR" sz="1800" b="1" i="0" u="none" strike="noStrike">
                          <a:solidFill>
                            <a:srgbClr val="000000"/>
                          </a:solidFill>
                          <a:effectLst/>
                          <a:latin typeface="B Zar" panose="00000400000000000000" pitchFamily="2" charset="-78"/>
                          <a:cs typeface="B Zar" panose="00000400000000000000" pitchFamily="2" charset="-78"/>
                        </a:rPr>
                        <a:t>درصد شروع درمان 41 روز و بیشتر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849852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r" rtl="1" fontAlgn="b"/>
                      <a:r>
                        <a:rPr lang="fa-IR" sz="1200" b="1" i="0" u="none" strike="noStrike">
                          <a:solidFill>
                            <a:srgbClr val="000000"/>
                          </a:solidFill>
                          <a:effectLst/>
                          <a:latin typeface="B Zar" panose="00000400000000000000" pitchFamily="2" charset="-78"/>
                          <a:cs typeface="B Zar" panose="00000400000000000000" pitchFamily="2" charset="-78"/>
                        </a:rPr>
                        <a:t>لشت نشا یک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B Zar" panose="00000400000000000000" pitchFamily="2" charset="-78"/>
                          <a:cs typeface="B Zar" panose="00000400000000000000" pitchFamily="2" charset="-78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B Zar" panose="00000400000000000000" pitchFamily="2" charset="-78"/>
                          <a:cs typeface="B Zar" panose="00000400000000000000" pitchFamily="2" charset="-78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B Zar" panose="00000400000000000000" pitchFamily="2" charset="-78"/>
                          <a:cs typeface="B Zar" panose="00000400000000000000" pitchFamily="2" charset="-78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B Zar" panose="00000400000000000000" pitchFamily="2" charset="-78"/>
                          <a:cs typeface="B Zar" panose="00000400000000000000" pitchFamily="2" charset="-78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B Zar" panose="00000400000000000000" pitchFamily="2" charset="-78"/>
                          <a:cs typeface="B Zar" panose="00000400000000000000" pitchFamily="2" charset="-78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B Zar" panose="00000400000000000000" pitchFamily="2" charset="-78"/>
                          <a:cs typeface="B Zar" panose="00000400000000000000" pitchFamily="2" charset="-78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B Zar" panose="00000400000000000000" pitchFamily="2" charset="-78"/>
                          <a:cs typeface="B Zar" panose="00000400000000000000" pitchFamily="2" charset="-78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877999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r" rtl="1" fontAlgn="b"/>
                      <a:r>
                        <a:rPr lang="fa-IR" sz="1200" b="1" i="0" u="none" strike="noStrike">
                          <a:solidFill>
                            <a:srgbClr val="000000"/>
                          </a:solidFill>
                          <a:effectLst/>
                          <a:latin typeface="B Zar" panose="00000400000000000000" pitchFamily="2" charset="-78"/>
                          <a:cs typeface="B Zar" panose="00000400000000000000" pitchFamily="2" charset="-78"/>
                        </a:rPr>
                        <a:t>سنگر یک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B Zar" panose="00000400000000000000" pitchFamily="2" charset="-78"/>
                          <a:cs typeface="B Zar" panose="00000400000000000000" pitchFamily="2" charset="-78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B Zar" panose="00000400000000000000" pitchFamily="2" charset="-78"/>
                          <a:cs typeface="B Zar" panose="00000400000000000000" pitchFamily="2" charset="-78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B Zar" panose="00000400000000000000" pitchFamily="2" charset="-78"/>
                          <a:cs typeface="B Zar" panose="00000400000000000000" pitchFamily="2" charset="-78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B Zar" panose="00000400000000000000" pitchFamily="2" charset="-78"/>
                          <a:cs typeface="B Zar" panose="00000400000000000000" pitchFamily="2" charset="-78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B Zar" panose="00000400000000000000" pitchFamily="2" charset="-78"/>
                          <a:cs typeface="B Zar" panose="00000400000000000000" pitchFamily="2" charset="-78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B Zar" panose="00000400000000000000" pitchFamily="2" charset="-78"/>
                          <a:cs typeface="B Zar" panose="00000400000000000000" pitchFamily="2" charset="-78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B Zar" panose="00000400000000000000" pitchFamily="2" charset="-78"/>
                          <a:cs typeface="B Zar" panose="00000400000000000000" pitchFamily="2" charset="-78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746800"/>
                  </a:ext>
                </a:extLst>
              </a:tr>
              <a:tr h="466725">
                <a:tc>
                  <a:txBody>
                    <a:bodyPr/>
                    <a:lstStyle/>
                    <a:p>
                      <a:pPr algn="r" rtl="1" fontAlgn="b"/>
                      <a:r>
                        <a:rPr lang="fa-IR" sz="1200" b="1" i="0" u="none" strike="noStrike">
                          <a:solidFill>
                            <a:srgbClr val="000000"/>
                          </a:solidFill>
                          <a:effectLst/>
                          <a:latin typeface="B Zar" panose="00000400000000000000" pitchFamily="2" charset="-78"/>
                          <a:cs typeface="B Zar" panose="00000400000000000000" pitchFamily="2" charset="-78"/>
                        </a:rPr>
                        <a:t>کوچصفهان یک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B Zar" panose="00000400000000000000" pitchFamily="2" charset="-78"/>
                          <a:cs typeface="B Zar" panose="00000400000000000000" pitchFamily="2" charset="-78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B Zar" panose="00000400000000000000" pitchFamily="2" charset="-78"/>
                          <a:cs typeface="B Zar" panose="00000400000000000000" pitchFamily="2" charset="-78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>
                          <a:solidFill>
                            <a:srgbClr val="00B050"/>
                          </a:solidFill>
                          <a:effectLst/>
                          <a:latin typeface="B Zar" panose="00000400000000000000" pitchFamily="2" charset="-78"/>
                          <a:cs typeface="B Zar" panose="00000400000000000000" pitchFamily="2" charset="-78"/>
                        </a:rPr>
                        <a:t>100%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B Zar" panose="00000400000000000000" pitchFamily="2" charset="-78"/>
                          <a:cs typeface="B Zar" panose="00000400000000000000" pitchFamily="2" charset="-78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B Zar" panose="00000400000000000000" pitchFamily="2" charset="-78"/>
                          <a:cs typeface="B Zar" panose="00000400000000000000" pitchFamily="2" charset="-78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B Zar" panose="00000400000000000000" pitchFamily="2" charset="-78"/>
                          <a:cs typeface="B Zar" panose="00000400000000000000" pitchFamily="2" charset="-78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B Zar" panose="00000400000000000000" pitchFamily="2" charset="-78"/>
                          <a:cs typeface="B Zar" panose="00000400000000000000" pitchFamily="2" charset="-78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4677758"/>
                  </a:ext>
                </a:extLst>
              </a:tr>
              <a:tr h="542925">
                <a:tc>
                  <a:txBody>
                    <a:bodyPr/>
                    <a:lstStyle/>
                    <a:p>
                      <a:pPr algn="r" rtl="1" fontAlgn="b"/>
                      <a:r>
                        <a:rPr lang="fa-IR" sz="1200" b="1" i="0" u="none" strike="noStrike">
                          <a:solidFill>
                            <a:srgbClr val="000000"/>
                          </a:solidFill>
                          <a:effectLst/>
                          <a:latin typeface="B Zar" panose="00000400000000000000" pitchFamily="2" charset="-78"/>
                          <a:cs typeface="B Zar" panose="00000400000000000000" pitchFamily="2" charset="-78"/>
                        </a:rPr>
                        <a:t>خشکبیجار یک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B Zar" panose="00000400000000000000" pitchFamily="2" charset="-78"/>
                          <a:cs typeface="B Zar" panose="00000400000000000000" pitchFamily="2" charset="-78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B Zar" panose="00000400000000000000" pitchFamily="2" charset="-78"/>
                          <a:cs typeface="B Zar" panose="00000400000000000000" pitchFamily="2" charset="-78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B Zar" panose="00000400000000000000" pitchFamily="2" charset="-78"/>
                          <a:cs typeface="B Zar" panose="00000400000000000000" pitchFamily="2" charset="-78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B Zar" panose="00000400000000000000" pitchFamily="2" charset="-78"/>
                          <a:cs typeface="B Zar" panose="00000400000000000000" pitchFamily="2" charset="-78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B Zar" panose="00000400000000000000" pitchFamily="2" charset="-78"/>
                          <a:cs typeface="B Zar" panose="00000400000000000000" pitchFamily="2" charset="-78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B Zar" panose="00000400000000000000" pitchFamily="2" charset="-78"/>
                          <a:cs typeface="B Zar" panose="00000400000000000000" pitchFamily="2" charset="-78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B Zar" panose="00000400000000000000" pitchFamily="2" charset="-78"/>
                          <a:cs typeface="B Zar" panose="00000400000000000000" pitchFamily="2" charset="-78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1890084"/>
                  </a:ext>
                </a:extLst>
              </a:tr>
              <a:tr h="438150">
                <a:tc>
                  <a:txBody>
                    <a:bodyPr/>
                    <a:lstStyle/>
                    <a:p>
                      <a:pPr algn="r" rtl="1" fontAlgn="b"/>
                      <a:r>
                        <a:rPr lang="fa-IR" sz="1200" b="1" i="0" u="none" strike="noStrike">
                          <a:solidFill>
                            <a:srgbClr val="000000"/>
                          </a:solidFill>
                          <a:effectLst/>
                          <a:latin typeface="B Zar" panose="00000400000000000000" pitchFamily="2" charset="-78"/>
                          <a:cs typeface="B Zar" panose="00000400000000000000" pitchFamily="2" charset="-78"/>
                        </a:rPr>
                        <a:t>امامزاده هاشم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Zar" panose="00000400000000000000" pitchFamily="2" charset="-78"/>
                          <a:cs typeface="B Zar" panose="00000400000000000000" pitchFamily="2" charset="-78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Zar" panose="00000400000000000000" pitchFamily="2" charset="-78"/>
                          <a:cs typeface="B Zar" panose="00000400000000000000" pitchFamily="2" charset="-78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 Zar" panose="00000400000000000000" pitchFamily="2" charset="-78"/>
                          <a:cs typeface="B Zar" panose="00000400000000000000" pitchFamily="2" charset="-78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B Zar" panose="00000400000000000000" pitchFamily="2" charset="-78"/>
                          <a:cs typeface="B Zar" panose="00000400000000000000" pitchFamily="2" charset="-78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B Zar" panose="00000400000000000000" pitchFamily="2" charset="-78"/>
                          <a:cs typeface="B Zar" panose="00000400000000000000" pitchFamily="2" charset="-78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B Zar" panose="00000400000000000000" pitchFamily="2" charset="-78"/>
                          <a:cs typeface="B Zar" panose="00000400000000000000" pitchFamily="2" charset="-78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B Zar" panose="00000400000000000000" pitchFamily="2" charset="-78"/>
                          <a:cs typeface="B Zar" panose="00000400000000000000" pitchFamily="2" charset="-78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64003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51727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35E1F6-0996-47A6-97CB-375E54870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/>
              <a:t>شاخصهای هیپوتیروئید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FC0FE7F-CA49-4972-B91F-E97940517C9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7360719"/>
              </p:ext>
            </p:extLst>
          </p:nvPr>
        </p:nvGraphicFramePr>
        <p:xfrm>
          <a:off x="1423736" y="2160309"/>
          <a:ext cx="4720142" cy="3881996"/>
        </p:xfrm>
        <a:graphic>
          <a:graphicData uri="http://schemas.openxmlformats.org/drawingml/2006/table">
            <a:tbl>
              <a:tblPr rtl="1"/>
              <a:tblGrid>
                <a:gridCol w="414507">
                  <a:extLst>
                    <a:ext uri="{9D8B030D-6E8A-4147-A177-3AD203B41FA5}">
                      <a16:colId xmlns:a16="http://schemas.microsoft.com/office/drawing/2014/main" val="4210408330"/>
                    </a:ext>
                  </a:extLst>
                </a:gridCol>
                <a:gridCol w="1143034">
                  <a:extLst>
                    <a:ext uri="{9D8B030D-6E8A-4147-A177-3AD203B41FA5}">
                      <a16:colId xmlns:a16="http://schemas.microsoft.com/office/drawing/2014/main" val="2579495758"/>
                    </a:ext>
                  </a:extLst>
                </a:gridCol>
                <a:gridCol w="929500">
                  <a:extLst>
                    <a:ext uri="{9D8B030D-6E8A-4147-A177-3AD203B41FA5}">
                      <a16:colId xmlns:a16="http://schemas.microsoft.com/office/drawing/2014/main" val="3383286239"/>
                    </a:ext>
                  </a:extLst>
                </a:gridCol>
                <a:gridCol w="1029986">
                  <a:extLst>
                    <a:ext uri="{9D8B030D-6E8A-4147-A177-3AD203B41FA5}">
                      <a16:colId xmlns:a16="http://schemas.microsoft.com/office/drawing/2014/main" val="1868004028"/>
                    </a:ext>
                  </a:extLst>
                </a:gridCol>
                <a:gridCol w="1158735">
                  <a:extLst>
                    <a:ext uri="{9D8B030D-6E8A-4147-A177-3AD203B41FA5}">
                      <a16:colId xmlns:a16="http://schemas.microsoft.com/office/drawing/2014/main" val="4007876006"/>
                    </a:ext>
                  </a:extLst>
                </a:gridCol>
                <a:gridCol w="44380">
                  <a:extLst>
                    <a:ext uri="{9D8B030D-6E8A-4147-A177-3AD203B41FA5}">
                      <a16:colId xmlns:a16="http://schemas.microsoft.com/office/drawing/2014/main" val="1518041577"/>
                    </a:ext>
                  </a:extLst>
                </a:gridCol>
              </a:tblGrid>
              <a:tr h="446033">
                <a:tc gridSpan="6">
                  <a:txBody>
                    <a:bodyPr/>
                    <a:lstStyle/>
                    <a:p>
                      <a:pPr algn="ctr" rtl="1" fontAlgn="ctr"/>
                      <a:r>
                        <a:rPr lang="fa-IR" sz="1800" b="1" i="0" u="none" strike="noStrike">
                          <a:solidFill>
                            <a:srgbClr val="000000"/>
                          </a:solidFill>
                          <a:effectLst/>
                          <a:latin typeface="B Compset" panose="00000400000000000000" pitchFamily="2" charset="-78"/>
                          <a:cs typeface="B Compset" panose="00000400000000000000" pitchFamily="2" charset="-78"/>
                        </a:rPr>
                        <a:t>شاخص درصد نمونه نامطلوب سال 1401 </a:t>
                      </a:r>
                    </a:p>
                  </a:txBody>
                  <a:tcPr marL="9490" marR="9490" marT="9490" marB="0" anchor="ctr">
                    <a:lnL>
                      <a:noFill/>
                    </a:lnL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4991775"/>
                  </a:ext>
                </a:extLst>
              </a:tr>
              <a:tr h="616854">
                <a:tc rowSpan="4">
                  <a:txBody>
                    <a:bodyPr/>
                    <a:lstStyle/>
                    <a:p>
                      <a:pPr algn="ctr" rtl="1" fontAlgn="ctr"/>
                      <a:r>
                        <a:rPr lang="fa-IR" sz="1200" b="1" i="0" u="none" strike="noStrike">
                          <a:solidFill>
                            <a:srgbClr val="000000"/>
                          </a:solidFill>
                          <a:effectLst/>
                          <a:latin typeface="B Zar" panose="00000400000000000000" pitchFamily="2" charset="-78"/>
                          <a:cs typeface="B Zar" panose="00000400000000000000" pitchFamily="2" charset="-78"/>
                        </a:rPr>
                        <a:t>رديف </a:t>
                      </a:r>
                    </a:p>
                  </a:txBody>
                  <a:tcPr marL="9490" marR="9490" marT="94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>
                          <a:solidFill>
                            <a:srgbClr val="000000"/>
                          </a:solidFill>
                          <a:effectLst/>
                          <a:latin typeface="B Zar" panose="00000400000000000000" pitchFamily="2" charset="-78"/>
                          <a:cs typeface="B Zar" panose="00000400000000000000" pitchFamily="2" charset="-78"/>
                        </a:rPr>
                        <a:t>مرکز</a:t>
                      </a:r>
                    </a:p>
                  </a:txBody>
                  <a:tcPr marL="9490" marR="9490" marT="94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>
                          <a:solidFill>
                            <a:srgbClr val="000000"/>
                          </a:solidFill>
                          <a:effectLst/>
                          <a:latin typeface="B Zar" panose="00000400000000000000" pitchFamily="2" charset="-78"/>
                          <a:cs typeface="B Zar" panose="00000400000000000000" pitchFamily="2" charset="-78"/>
                        </a:rPr>
                        <a:t>کل نوزادان غربالگری شده</a:t>
                      </a:r>
                    </a:p>
                  </a:txBody>
                  <a:tcPr marL="9490" marR="9490" marT="94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>
                          <a:solidFill>
                            <a:srgbClr val="000000"/>
                          </a:solidFill>
                          <a:effectLst/>
                          <a:latin typeface="B Zar" panose="00000400000000000000" pitchFamily="2" charset="-78"/>
                          <a:cs typeface="B Zar" panose="00000400000000000000" pitchFamily="2" charset="-78"/>
                        </a:rPr>
                        <a:t>تعداد نمونه های نامطلوب</a:t>
                      </a:r>
                    </a:p>
                  </a:txBody>
                  <a:tcPr marL="9490" marR="9490" marT="94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>
                          <a:solidFill>
                            <a:srgbClr val="000000"/>
                          </a:solidFill>
                          <a:effectLst/>
                          <a:latin typeface="B Zar" panose="00000400000000000000" pitchFamily="2" charset="-78"/>
                          <a:cs typeface="B Zar" panose="00000400000000000000" pitchFamily="2" charset="-78"/>
                        </a:rPr>
                        <a:t>درصد نمونه های نامطلوب ( حد انتظار کمتر از 1% )</a:t>
                      </a:r>
                    </a:p>
                  </a:txBody>
                  <a:tcPr marL="9490" marR="9490" marT="94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B Zar" panose="00000400000000000000" pitchFamily="2" charset="-78"/>
                          <a:cs typeface="B Zar" panose="00000400000000000000" pitchFamily="2" charset="-78"/>
                        </a:rPr>
                        <a:t> </a:t>
                      </a:r>
                    </a:p>
                  </a:txBody>
                  <a:tcPr marL="9490" marR="9490" marT="94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9420279"/>
                  </a:ext>
                </a:extLst>
              </a:tr>
              <a:tr h="32266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B Zar" panose="00000400000000000000" pitchFamily="2" charset="-78"/>
                          <a:cs typeface="B Zar" panose="00000400000000000000" pitchFamily="2" charset="-78"/>
                        </a:rPr>
                        <a:t> </a:t>
                      </a:r>
                    </a:p>
                  </a:txBody>
                  <a:tcPr marL="9490" marR="9490" marT="94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8726140"/>
                  </a:ext>
                </a:extLst>
              </a:tr>
              <a:tr h="23725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B Zar" panose="00000400000000000000" pitchFamily="2" charset="-78"/>
                          <a:cs typeface="B Zar" panose="00000400000000000000" pitchFamily="2" charset="-78"/>
                        </a:rPr>
                        <a:t> </a:t>
                      </a:r>
                    </a:p>
                  </a:txBody>
                  <a:tcPr marL="9490" marR="9490" marT="94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18153"/>
                  </a:ext>
                </a:extLst>
              </a:tr>
              <a:tr h="1613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B Zar" panose="00000400000000000000" pitchFamily="2" charset="-78"/>
                          <a:cs typeface="B Zar" panose="00000400000000000000" pitchFamily="2" charset="-78"/>
                        </a:rPr>
                        <a:t> </a:t>
                      </a:r>
                    </a:p>
                  </a:txBody>
                  <a:tcPr marL="9490" marR="9490" marT="94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1306491"/>
                  </a:ext>
                </a:extLst>
              </a:tr>
              <a:tr h="41756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B Zar" panose="00000400000000000000" pitchFamily="2" charset="-78"/>
                          <a:cs typeface="B Zar" panose="00000400000000000000" pitchFamily="2" charset="-78"/>
                        </a:rPr>
                        <a:t>1</a:t>
                      </a:r>
                    </a:p>
                  </a:txBody>
                  <a:tcPr marL="9490" marR="9490" marT="94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i="0" u="none" strike="noStrike">
                          <a:solidFill>
                            <a:srgbClr val="000000"/>
                          </a:solidFill>
                          <a:effectLst/>
                          <a:latin typeface="B Zar" panose="00000400000000000000" pitchFamily="2" charset="-78"/>
                          <a:cs typeface="B Zar" panose="00000400000000000000" pitchFamily="2" charset="-78"/>
                        </a:rPr>
                        <a:t>لشت نشا یک</a:t>
                      </a:r>
                    </a:p>
                  </a:txBody>
                  <a:tcPr marL="9490" marR="9490" marT="94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B Zar" panose="00000400000000000000" pitchFamily="2" charset="-78"/>
                          <a:cs typeface="B Zar" panose="00000400000000000000" pitchFamily="2" charset="-78"/>
                        </a:rPr>
                        <a:t>140</a:t>
                      </a:r>
                    </a:p>
                  </a:txBody>
                  <a:tcPr marL="9490" marR="9490" marT="94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B Zar" panose="00000400000000000000" pitchFamily="2" charset="-78"/>
                          <a:cs typeface="B Zar" panose="00000400000000000000" pitchFamily="2" charset="-78"/>
                        </a:rPr>
                        <a:t>25</a:t>
                      </a:r>
                    </a:p>
                  </a:txBody>
                  <a:tcPr marL="9490" marR="9490" marT="94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B Zar" panose="00000400000000000000" pitchFamily="2" charset="-78"/>
                          <a:cs typeface="B Zar" panose="00000400000000000000" pitchFamily="2" charset="-78"/>
                        </a:rPr>
                        <a:t>17.9%</a:t>
                      </a:r>
                    </a:p>
                  </a:txBody>
                  <a:tcPr marL="9490" marR="9490" marT="94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B Zar" panose="00000400000000000000" pitchFamily="2" charset="-78"/>
                          <a:cs typeface="B Zar" panose="00000400000000000000" pitchFamily="2" charset="-78"/>
                        </a:rPr>
                        <a:t> </a:t>
                      </a:r>
                    </a:p>
                  </a:txBody>
                  <a:tcPr marL="9490" marR="9490" marT="94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8339448"/>
                  </a:ext>
                </a:extLst>
              </a:tr>
              <a:tr h="41756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B Zar" panose="00000400000000000000" pitchFamily="2" charset="-78"/>
                          <a:cs typeface="B Zar" panose="00000400000000000000" pitchFamily="2" charset="-78"/>
                        </a:rPr>
                        <a:t>2</a:t>
                      </a:r>
                    </a:p>
                  </a:txBody>
                  <a:tcPr marL="9490" marR="9490" marT="94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i="0" u="none" strike="noStrike">
                          <a:solidFill>
                            <a:srgbClr val="000000"/>
                          </a:solidFill>
                          <a:effectLst/>
                          <a:latin typeface="B Zar" panose="00000400000000000000" pitchFamily="2" charset="-78"/>
                          <a:cs typeface="B Zar" panose="00000400000000000000" pitchFamily="2" charset="-78"/>
                        </a:rPr>
                        <a:t>سنگر یک</a:t>
                      </a:r>
                    </a:p>
                  </a:txBody>
                  <a:tcPr marL="9490" marR="9490" marT="94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B Zar" panose="00000400000000000000" pitchFamily="2" charset="-78"/>
                          <a:cs typeface="B Zar" panose="00000400000000000000" pitchFamily="2" charset="-78"/>
                        </a:rPr>
                        <a:t>345</a:t>
                      </a:r>
                    </a:p>
                  </a:txBody>
                  <a:tcPr marL="9490" marR="9490" marT="94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B Zar" panose="00000400000000000000" pitchFamily="2" charset="-78"/>
                          <a:cs typeface="B Zar" panose="00000400000000000000" pitchFamily="2" charset="-78"/>
                        </a:rPr>
                        <a:t>8</a:t>
                      </a:r>
                    </a:p>
                  </a:txBody>
                  <a:tcPr marL="9490" marR="9490" marT="94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B Zar" panose="00000400000000000000" pitchFamily="2" charset="-78"/>
                          <a:cs typeface="B Zar" panose="00000400000000000000" pitchFamily="2" charset="-78"/>
                        </a:rPr>
                        <a:t>2.3%</a:t>
                      </a:r>
                    </a:p>
                  </a:txBody>
                  <a:tcPr marL="9490" marR="9490" marT="94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B Zar" panose="00000400000000000000" pitchFamily="2" charset="-78"/>
                          <a:cs typeface="B Zar" panose="00000400000000000000" pitchFamily="2" charset="-78"/>
                        </a:rPr>
                        <a:t> </a:t>
                      </a:r>
                    </a:p>
                  </a:txBody>
                  <a:tcPr marL="9490" marR="9490" marT="94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5081187"/>
                  </a:ext>
                </a:extLst>
              </a:tr>
              <a:tr h="41756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B Zar" panose="00000400000000000000" pitchFamily="2" charset="-78"/>
                          <a:cs typeface="B Zar" panose="00000400000000000000" pitchFamily="2" charset="-78"/>
                        </a:rPr>
                        <a:t>3</a:t>
                      </a:r>
                    </a:p>
                  </a:txBody>
                  <a:tcPr marL="9490" marR="9490" marT="94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i="0" u="none" strike="noStrike">
                          <a:solidFill>
                            <a:srgbClr val="000000"/>
                          </a:solidFill>
                          <a:effectLst/>
                          <a:latin typeface="B Zar" panose="00000400000000000000" pitchFamily="2" charset="-78"/>
                          <a:cs typeface="B Zar" panose="00000400000000000000" pitchFamily="2" charset="-78"/>
                        </a:rPr>
                        <a:t>کوچصفهان یک</a:t>
                      </a:r>
                    </a:p>
                  </a:txBody>
                  <a:tcPr marL="9490" marR="9490" marT="94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B Zar" panose="00000400000000000000" pitchFamily="2" charset="-78"/>
                          <a:cs typeface="B Zar" panose="00000400000000000000" pitchFamily="2" charset="-78"/>
                        </a:rPr>
                        <a:t>275</a:t>
                      </a:r>
                    </a:p>
                  </a:txBody>
                  <a:tcPr marL="9490" marR="9490" marT="94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B Zar" panose="00000400000000000000" pitchFamily="2" charset="-78"/>
                          <a:cs typeface="B Zar" panose="00000400000000000000" pitchFamily="2" charset="-78"/>
                        </a:rPr>
                        <a:t>2</a:t>
                      </a:r>
                    </a:p>
                  </a:txBody>
                  <a:tcPr marL="9490" marR="9490" marT="94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B Zar" panose="00000400000000000000" pitchFamily="2" charset="-78"/>
                          <a:cs typeface="B Zar" panose="00000400000000000000" pitchFamily="2" charset="-78"/>
                        </a:rPr>
                        <a:t>0.7%</a:t>
                      </a:r>
                    </a:p>
                  </a:txBody>
                  <a:tcPr marL="9490" marR="9490" marT="94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B Zar" panose="00000400000000000000" pitchFamily="2" charset="-78"/>
                          <a:cs typeface="B Zar" panose="00000400000000000000" pitchFamily="2" charset="-78"/>
                        </a:rPr>
                        <a:t> </a:t>
                      </a:r>
                    </a:p>
                  </a:txBody>
                  <a:tcPr marL="9490" marR="9490" marT="94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9242168"/>
                  </a:ext>
                </a:extLst>
              </a:tr>
              <a:tr h="41756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B Zar" panose="00000400000000000000" pitchFamily="2" charset="-78"/>
                          <a:cs typeface="B Zar" panose="00000400000000000000" pitchFamily="2" charset="-78"/>
                        </a:rPr>
                        <a:t>4</a:t>
                      </a:r>
                    </a:p>
                  </a:txBody>
                  <a:tcPr marL="9490" marR="9490" marT="94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i="0" u="none" strike="noStrike">
                          <a:solidFill>
                            <a:srgbClr val="000000"/>
                          </a:solidFill>
                          <a:effectLst/>
                          <a:latin typeface="B Zar" panose="00000400000000000000" pitchFamily="2" charset="-78"/>
                          <a:cs typeface="B Zar" panose="00000400000000000000" pitchFamily="2" charset="-78"/>
                        </a:rPr>
                        <a:t>خشکبیجار یک</a:t>
                      </a:r>
                    </a:p>
                  </a:txBody>
                  <a:tcPr marL="9490" marR="9490" marT="94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B Zar" panose="00000400000000000000" pitchFamily="2" charset="-78"/>
                          <a:cs typeface="B Zar" panose="00000400000000000000" pitchFamily="2" charset="-78"/>
                        </a:rPr>
                        <a:t>152</a:t>
                      </a:r>
                    </a:p>
                  </a:txBody>
                  <a:tcPr marL="9490" marR="9490" marT="94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B Zar" panose="00000400000000000000" pitchFamily="2" charset="-78"/>
                          <a:cs typeface="B Zar" panose="00000400000000000000" pitchFamily="2" charset="-78"/>
                        </a:rPr>
                        <a:t>4</a:t>
                      </a:r>
                    </a:p>
                  </a:txBody>
                  <a:tcPr marL="9490" marR="9490" marT="94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B Zar" panose="00000400000000000000" pitchFamily="2" charset="-78"/>
                          <a:cs typeface="B Zar" panose="00000400000000000000" pitchFamily="2" charset="-78"/>
                        </a:rPr>
                        <a:t>2.6%</a:t>
                      </a:r>
                    </a:p>
                  </a:txBody>
                  <a:tcPr marL="9490" marR="9490" marT="94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B Zar" panose="00000400000000000000" pitchFamily="2" charset="-78"/>
                          <a:cs typeface="B Zar" panose="00000400000000000000" pitchFamily="2" charset="-78"/>
                        </a:rPr>
                        <a:t> </a:t>
                      </a:r>
                    </a:p>
                  </a:txBody>
                  <a:tcPr marL="9490" marR="9490" marT="94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9578757"/>
                  </a:ext>
                </a:extLst>
              </a:tr>
              <a:tr h="42705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B Zar" panose="00000400000000000000" pitchFamily="2" charset="-78"/>
                          <a:cs typeface="B Zar" panose="00000400000000000000" pitchFamily="2" charset="-78"/>
                        </a:rPr>
                        <a:t>5</a:t>
                      </a:r>
                    </a:p>
                  </a:txBody>
                  <a:tcPr marL="9490" marR="9490" marT="94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i="0" u="none" strike="noStrike">
                          <a:solidFill>
                            <a:srgbClr val="000000"/>
                          </a:solidFill>
                          <a:effectLst/>
                          <a:latin typeface="B Zar" panose="00000400000000000000" pitchFamily="2" charset="-78"/>
                          <a:cs typeface="B Zar" panose="00000400000000000000" pitchFamily="2" charset="-78"/>
                        </a:rPr>
                        <a:t>امامزاده هاشم</a:t>
                      </a:r>
                    </a:p>
                  </a:txBody>
                  <a:tcPr marL="9490" marR="9490" marT="94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B Zar" panose="00000400000000000000" pitchFamily="2" charset="-78"/>
                          <a:cs typeface="B Zar" panose="00000400000000000000" pitchFamily="2" charset="-78"/>
                        </a:rPr>
                        <a:t>36</a:t>
                      </a:r>
                    </a:p>
                  </a:txBody>
                  <a:tcPr marL="9490" marR="9490" marT="94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B Zar" panose="00000400000000000000" pitchFamily="2" charset="-78"/>
                          <a:cs typeface="B Zar" panose="00000400000000000000" pitchFamily="2" charset="-78"/>
                        </a:rPr>
                        <a:t>0</a:t>
                      </a:r>
                    </a:p>
                  </a:txBody>
                  <a:tcPr marL="9490" marR="9490" marT="94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>
                          <a:solidFill>
                            <a:srgbClr val="00B050"/>
                          </a:solidFill>
                          <a:effectLst/>
                          <a:latin typeface="B Zar" panose="00000400000000000000" pitchFamily="2" charset="-78"/>
                          <a:cs typeface="B Zar" panose="00000400000000000000" pitchFamily="2" charset="-78"/>
                        </a:rPr>
                        <a:t>0.0%</a:t>
                      </a:r>
                    </a:p>
                  </a:txBody>
                  <a:tcPr marL="9490" marR="9490" marT="94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B Zar" panose="00000400000000000000" pitchFamily="2" charset="-78"/>
                          <a:cs typeface="B Zar" panose="00000400000000000000" pitchFamily="2" charset="-78"/>
                        </a:rPr>
                        <a:t> </a:t>
                      </a:r>
                    </a:p>
                  </a:txBody>
                  <a:tcPr marL="9490" marR="9490" marT="94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98249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55216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D88522-B52B-4593-B089-2E58DBF6F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/>
              <a:t>شاخصهای هیپوتیروئید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3668EDC-7F70-42B4-B974-97704C0D1DC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202327" y="2160309"/>
          <a:ext cx="5162959" cy="3881996"/>
        </p:xfrm>
        <a:graphic>
          <a:graphicData uri="http://schemas.openxmlformats.org/drawingml/2006/table">
            <a:tbl>
              <a:tblPr rtl="1"/>
              <a:tblGrid>
                <a:gridCol w="415020">
                  <a:extLst>
                    <a:ext uri="{9D8B030D-6E8A-4147-A177-3AD203B41FA5}">
                      <a16:colId xmlns:a16="http://schemas.microsoft.com/office/drawing/2014/main" val="2295179090"/>
                    </a:ext>
                  </a:extLst>
                </a:gridCol>
                <a:gridCol w="1144449">
                  <a:extLst>
                    <a:ext uri="{9D8B030D-6E8A-4147-A177-3AD203B41FA5}">
                      <a16:colId xmlns:a16="http://schemas.microsoft.com/office/drawing/2014/main" val="643646652"/>
                    </a:ext>
                  </a:extLst>
                </a:gridCol>
                <a:gridCol w="1370823">
                  <a:extLst>
                    <a:ext uri="{9D8B030D-6E8A-4147-A177-3AD203B41FA5}">
                      <a16:colId xmlns:a16="http://schemas.microsoft.com/office/drawing/2014/main" val="1338885853"/>
                    </a:ext>
                  </a:extLst>
                </a:gridCol>
                <a:gridCol w="1031262">
                  <a:extLst>
                    <a:ext uri="{9D8B030D-6E8A-4147-A177-3AD203B41FA5}">
                      <a16:colId xmlns:a16="http://schemas.microsoft.com/office/drawing/2014/main" val="1470030231"/>
                    </a:ext>
                  </a:extLst>
                </a:gridCol>
                <a:gridCol w="1157025">
                  <a:extLst>
                    <a:ext uri="{9D8B030D-6E8A-4147-A177-3AD203B41FA5}">
                      <a16:colId xmlns:a16="http://schemas.microsoft.com/office/drawing/2014/main" val="3590418377"/>
                    </a:ext>
                  </a:extLst>
                </a:gridCol>
                <a:gridCol w="44380">
                  <a:extLst>
                    <a:ext uri="{9D8B030D-6E8A-4147-A177-3AD203B41FA5}">
                      <a16:colId xmlns:a16="http://schemas.microsoft.com/office/drawing/2014/main" val="1218646105"/>
                    </a:ext>
                  </a:extLst>
                </a:gridCol>
              </a:tblGrid>
              <a:tr h="446033">
                <a:tc gridSpan="6">
                  <a:txBody>
                    <a:bodyPr/>
                    <a:lstStyle/>
                    <a:p>
                      <a:pPr algn="ctr" rtl="1" fontAlgn="ctr"/>
                      <a:r>
                        <a:rPr lang="fa-IR" sz="1800" b="1" i="0" u="none" strike="noStrike">
                          <a:solidFill>
                            <a:srgbClr val="000000"/>
                          </a:solidFill>
                          <a:effectLst/>
                          <a:latin typeface="B Compset" panose="00000400000000000000" pitchFamily="2" charset="-78"/>
                          <a:cs typeface="B Compset" panose="00000400000000000000" pitchFamily="2" charset="-78"/>
                        </a:rPr>
                        <a:t>شاخص غربالگری بهنگام هیپوتیروئید مادرزادی روز 5-3 تولد-1401</a:t>
                      </a:r>
                    </a:p>
                  </a:txBody>
                  <a:tcPr marL="9490" marR="9490" marT="9490" marB="0" anchor="ctr">
                    <a:lnL>
                      <a:noFill/>
                    </a:lnL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9756937"/>
                  </a:ext>
                </a:extLst>
              </a:tr>
              <a:tr h="616854">
                <a:tc rowSpan="4">
                  <a:txBody>
                    <a:bodyPr/>
                    <a:lstStyle/>
                    <a:p>
                      <a:pPr algn="ctr" rtl="1" fontAlgn="ctr"/>
                      <a:r>
                        <a:rPr lang="fa-IR" sz="1200" b="1" i="0" u="none" strike="noStrike">
                          <a:solidFill>
                            <a:srgbClr val="000000"/>
                          </a:solidFill>
                          <a:effectLst/>
                          <a:latin typeface="B Zar" panose="00000400000000000000" pitchFamily="2" charset="-78"/>
                          <a:cs typeface="B Zar" panose="00000400000000000000" pitchFamily="2" charset="-78"/>
                        </a:rPr>
                        <a:t>رديف </a:t>
                      </a:r>
                    </a:p>
                  </a:txBody>
                  <a:tcPr marL="9490" marR="9490" marT="94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>
                          <a:solidFill>
                            <a:srgbClr val="000000"/>
                          </a:solidFill>
                          <a:effectLst/>
                          <a:latin typeface="B Zar" panose="00000400000000000000" pitchFamily="2" charset="-78"/>
                          <a:cs typeface="B Zar" panose="00000400000000000000" pitchFamily="2" charset="-78"/>
                        </a:rPr>
                        <a:t>زمان</a:t>
                      </a:r>
                    </a:p>
                  </a:txBody>
                  <a:tcPr marL="9490" marR="9490" marT="94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>
                          <a:solidFill>
                            <a:srgbClr val="000000"/>
                          </a:solidFill>
                          <a:effectLst/>
                          <a:latin typeface="B Zar" panose="00000400000000000000" pitchFamily="2" charset="-78"/>
                          <a:cs typeface="B Zar" panose="00000400000000000000" pitchFamily="2" charset="-78"/>
                        </a:rPr>
                        <a:t>تعداد غربالگری شده</a:t>
                      </a:r>
                    </a:p>
                  </a:txBody>
                  <a:tcPr marL="9490" marR="9490" marT="94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>
                          <a:solidFill>
                            <a:srgbClr val="000000"/>
                          </a:solidFill>
                          <a:effectLst/>
                          <a:latin typeface="B Zar" panose="00000400000000000000" pitchFamily="2" charset="-78"/>
                          <a:cs typeface="B Zar" panose="00000400000000000000" pitchFamily="2" charset="-78"/>
                        </a:rPr>
                        <a:t>تعداد  غربالگری روز 5-3 تولد</a:t>
                      </a:r>
                    </a:p>
                  </a:txBody>
                  <a:tcPr marL="9490" marR="9490" marT="94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>
                          <a:solidFill>
                            <a:srgbClr val="000000"/>
                          </a:solidFill>
                          <a:effectLst/>
                          <a:latin typeface="B Zar" panose="00000400000000000000" pitchFamily="2" charset="-78"/>
                          <a:cs typeface="B Zar" panose="00000400000000000000" pitchFamily="2" charset="-78"/>
                        </a:rPr>
                        <a:t>درصد غربالگری(حد انتظار بالای 95 درصد)</a:t>
                      </a:r>
                    </a:p>
                  </a:txBody>
                  <a:tcPr marL="9490" marR="9490" marT="94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B Zar" panose="00000400000000000000" pitchFamily="2" charset="-78"/>
                          <a:cs typeface="B Zar" panose="00000400000000000000" pitchFamily="2" charset="-78"/>
                        </a:rPr>
                        <a:t> </a:t>
                      </a:r>
                    </a:p>
                  </a:txBody>
                  <a:tcPr marL="9490" marR="9490" marT="94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4824454"/>
                  </a:ext>
                </a:extLst>
              </a:tr>
              <a:tr h="32266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B Zar" panose="00000400000000000000" pitchFamily="2" charset="-78"/>
                          <a:cs typeface="B Zar" panose="00000400000000000000" pitchFamily="2" charset="-78"/>
                        </a:rPr>
                        <a:t> </a:t>
                      </a:r>
                    </a:p>
                  </a:txBody>
                  <a:tcPr marL="9490" marR="9490" marT="94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3410289"/>
                  </a:ext>
                </a:extLst>
              </a:tr>
              <a:tr h="23725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B Zar" panose="00000400000000000000" pitchFamily="2" charset="-78"/>
                          <a:cs typeface="B Zar" panose="00000400000000000000" pitchFamily="2" charset="-78"/>
                        </a:rPr>
                        <a:t> </a:t>
                      </a:r>
                    </a:p>
                  </a:txBody>
                  <a:tcPr marL="9490" marR="9490" marT="94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5887164"/>
                  </a:ext>
                </a:extLst>
              </a:tr>
              <a:tr h="1613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B Zar" panose="00000400000000000000" pitchFamily="2" charset="-78"/>
                          <a:cs typeface="B Zar" panose="00000400000000000000" pitchFamily="2" charset="-78"/>
                        </a:rPr>
                        <a:t> </a:t>
                      </a:r>
                    </a:p>
                  </a:txBody>
                  <a:tcPr marL="9490" marR="9490" marT="94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8322325"/>
                  </a:ext>
                </a:extLst>
              </a:tr>
              <a:tr h="41756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B Zar" panose="00000400000000000000" pitchFamily="2" charset="-78"/>
                          <a:cs typeface="B Zar" panose="00000400000000000000" pitchFamily="2" charset="-78"/>
                        </a:rPr>
                        <a:t>1</a:t>
                      </a:r>
                    </a:p>
                  </a:txBody>
                  <a:tcPr marL="9490" marR="9490" marT="94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i="0" u="none" strike="noStrike">
                          <a:solidFill>
                            <a:srgbClr val="000000"/>
                          </a:solidFill>
                          <a:effectLst/>
                          <a:latin typeface="B Zar" panose="00000400000000000000" pitchFamily="2" charset="-78"/>
                          <a:cs typeface="B Zar" panose="00000400000000000000" pitchFamily="2" charset="-78"/>
                        </a:rPr>
                        <a:t>سه ماهه اول</a:t>
                      </a:r>
                    </a:p>
                  </a:txBody>
                  <a:tcPr marL="9490" marR="9490" marT="94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B Zar" panose="00000400000000000000" pitchFamily="2" charset="-78"/>
                          <a:cs typeface="B Zar" panose="00000400000000000000" pitchFamily="2" charset="-78"/>
                        </a:rPr>
                        <a:t>1826</a:t>
                      </a:r>
                    </a:p>
                  </a:txBody>
                  <a:tcPr marL="9490" marR="9490" marT="94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B Zar" panose="00000400000000000000" pitchFamily="2" charset="-78"/>
                          <a:cs typeface="B Zar" panose="00000400000000000000" pitchFamily="2" charset="-78"/>
                        </a:rPr>
                        <a:t>1551</a:t>
                      </a:r>
                    </a:p>
                  </a:txBody>
                  <a:tcPr marL="9490" marR="9490" marT="94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>
                          <a:solidFill>
                            <a:srgbClr val="E26B0A"/>
                          </a:solidFill>
                          <a:effectLst/>
                          <a:latin typeface="B Zar" panose="00000400000000000000" pitchFamily="2" charset="-78"/>
                          <a:cs typeface="B Zar" panose="00000400000000000000" pitchFamily="2" charset="-78"/>
                        </a:rPr>
                        <a:t>85%</a:t>
                      </a:r>
                    </a:p>
                  </a:txBody>
                  <a:tcPr marL="9490" marR="9490" marT="94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B Zar" panose="00000400000000000000" pitchFamily="2" charset="-78"/>
                          <a:cs typeface="B Zar" panose="00000400000000000000" pitchFamily="2" charset="-78"/>
                        </a:rPr>
                        <a:t> </a:t>
                      </a:r>
                    </a:p>
                  </a:txBody>
                  <a:tcPr marL="9490" marR="9490" marT="94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6076458"/>
                  </a:ext>
                </a:extLst>
              </a:tr>
              <a:tr h="41756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B Zar" panose="00000400000000000000" pitchFamily="2" charset="-78"/>
                          <a:cs typeface="B Zar" panose="00000400000000000000" pitchFamily="2" charset="-78"/>
                        </a:rPr>
                        <a:t>2</a:t>
                      </a:r>
                    </a:p>
                  </a:txBody>
                  <a:tcPr marL="9490" marR="9490" marT="94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i="0" u="none" strike="noStrike">
                          <a:solidFill>
                            <a:srgbClr val="000000"/>
                          </a:solidFill>
                          <a:effectLst/>
                          <a:latin typeface="B Zar" panose="00000400000000000000" pitchFamily="2" charset="-78"/>
                          <a:cs typeface="B Zar" panose="00000400000000000000" pitchFamily="2" charset="-78"/>
                        </a:rPr>
                        <a:t>سه ماهه دوم</a:t>
                      </a:r>
                    </a:p>
                  </a:txBody>
                  <a:tcPr marL="9490" marR="9490" marT="94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B Zar" panose="00000400000000000000" pitchFamily="2" charset="-78"/>
                          <a:cs typeface="B Zar" panose="00000400000000000000" pitchFamily="2" charset="-78"/>
                        </a:rPr>
                        <a:t>1938</a:t>
                      </a:r>
                    </a:p>
                  </a:txBody>
                  <a:tcPr marL="9490" marR="9490" marT="94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B Zar" panose="00000400000000000000" pitchFamily="2" charset="-78"/>
                          <a:cs typeface="B Zar" panose="00000400000000000000" pitchFamily="2" charset="-78"/>
                        </a:rPr>
                        <a:t>1809</a:t>
                      </a:r>
                    </a:p>
                  </a:txBody>
                  <a:tcPr marL="9490" marR="9490" marT="94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>
                          <a:solidFill>
                            <a:srgbClr val="E26B0A"/>
                          </a:solidFill>
                          <a:effectLst/>
                          <a:latin typeface="B Zar" panose="00000400000000000000" pitchFamily="2" charset="-78"/>
                          <a:cs typeface="B Zar" panose="00000400000000000000" pitchFamily="2" charset="-78"/>
                        </a:rPr>
                        <a:t>93%</a:t>
                      </a:r>
                    </a:p>
                  </a:txBody>
                  <a:tcPr marL="9490" marR="9490" marT="94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B Zar" panose="00000400000000000000" pitchFamily="2" charset="-78"/>
                          <a:cs typeface="B Zar" panose="00000400000000000000" pitchFamily="2" charset="-78"/>
                        </a:rPr>
                        <a:t> </a:t>
                      </a:r>
                    </a:p>
                  </a:txBody>
                  <a:tcPr marL="9490" marR="9490" marT="94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4867555"/>
                  </a:ext>
                </a:extLst>
              </a:tr>
              <a:tr h="41756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B Zar" panose="00000400000000000000" pitchFamily="2" charset="-78"/>
                          <a:cs typeface="B Zar" panose="00000400000000000000" pitchFamily="2" charset="-78"/>
                        </a:rPr>
                        <a:t>3</a:t>
                      </a:r>
                    </a:p>
                  </a:txBody>
                  <a:tcPr marL="9490" marR="9490" marT="94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i="0" u="none" strike="noStrike">
                          <a:solidFill>
                            <a:srgbClr val="000000"/>
                          </a:solidFill>
                          <a:effectLst/>
                          <a:latin typeface="B Zar" panose="00000400000000000000" pitchFamily="2" charset="-78"/>
                          <a:cs typeface="B Zar" panose="00000400000000000000" pitchFamily="2" charset="-78"/>
                        </a:rPr>
                        <a:t>سه ماهه سوم</a:t>
                      </a:r>
                    </a:p>
                  </a:txBody>
                  <a:tcPr marL="9490" marR="9490" marT="94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B Zar" panose="00000400000000000000" pitchFamily="2" charset="-78"/>
                          <a:cs typeface="B Zar" panose="00000400000000000000" pitchFamily="2" charset="-78"/>
                        </a:rPr>
                        <a:t>1956</a:t>
                      </a:r>
                    </a:p>
                  </a:txBody>
                  <a:tcPr marL="9490" marR="9490" marT="94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B Zar" panose="00000400000000000000" pitchFamily="2" charset="-78"/>
                          <a:cs typeface="B Zar" panose="00000400000000000000" pitchFamily="2" charset="-78"/>
                        </a:rPr>
                        <a:t>1829</a:t>
                      </a:r>
                    </a:p>
                  </a:txBody>
                  <a:tcPr marL="9490" marR="9490" marT="94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>
                          <a:solidFill>
                            <a:srgbClr val="E26B0A"/>
                          </a:solidFill>
                          <a:effectLst/>
                          <a:latin typeface="B Zar" panose="00000400000000000000" pitchFamily="2" charset="-78"/>
                          <a:cs typeface="B Zar" panose="00000400000000000000" pitchFamily="2" charset="-78"/>
                        </a:rPr>
                        <a:t>94%</a:t>
                      </a:r>
                    </a:p>
                  </a:txBody>
                  <a:tcPr marL="9490" marR="9490" marT="94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B Zar" panose="00000400000000000000" pitchFamily="2" charset="-78"/>
                          <a:cs typeface="B Zar" panose="00000400000000000000" pitchFamily="2" charset="-78"/>
                        </a:rPr>
                        <a:t> </a:t>
                      </a:r>
                    </a:p>
                  </a:txBody>
                  <a:tcPr marL="9490" marR="9490" marT="94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5302129"/>
                  </a:ext>
                </a:extLst>
              </a:tr>
              <a:tr h="41756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B Zar" panose="00000400000000000000" pitchFamily="2" charset="-78"/>
                          <a:cs typeface="B Zar" panose="00000400000000000000" pitchFamily="2" charset="-78"/>
                        </a:rPr>
                        <a:t>4</a:t>
                      </a:r>
                    </a:p>
                  </a:txBody>
                  <a:tcPr marL="9490" marR="9490" marT="94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i="0" u="none" strike="noStrike">
                          <a:solidFill>
                            <a:srgbClr val="000000"/>
                          </a:solidFill>
                          <a:effectLst/>
                          <a:latin typeface="B Zar" panose="00000400000000000000" pitchFamily="2" charset="-78"/>
                          <a:cs typeface="B Zar" panose="00000400000000000000" pitchFamily="2" charset="-78"/>
                        </a:rPr>
                        <a:t>سه ماهه چهارم</a:t>
                      </a:r>
                    </a:p>
                  </a:txBody>
                  <a:tcPr marL="9490" marR="9490" marT="94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B Zar" panose="00000400000000000000" pitchFamily="2" charset="-78"/>
                          <a:cs typeface="B Zar" panose="00000400000000000000" pitchFamily="2" charset="-78"/>
                        </a:rPr>
                        <a:t>1846</a:t>
                      </a:r>
                    </a:p>
                  </a:txBody>
                  <a:tcPr marL="9490" marR="9490" marT="94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B Zar" panose="00000400000000000000" pitchFamily="2" charset="-78"/>
                          <a:cs typeface="B Zar" panose="00000400000000000000" pitchFamily="2" charset="-78"/>
                        </a:rPr>
                        <a:t>1693</a:t>
                      </a:r>
                    </a:p>
                  </a:txBody>
                  <a:tcPr marL="9490" marR="9490" marT="94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>
                          <a:solidFill>
                            <a:srgbClr val="E26B0A"/>
                          </a:solidFill>
                          <a:effectLst/>
                          <a:latin typeface="B Zar" panose="00000400000000000000" pitchFamily="2" charset="-78"/>
                          <a:cs typeface="B Zar" panose="00000400000000000000" pitchFamily="2" charset="-78"/>
                        </a:rPr>
                        <a:t>92%</a:t>
                      </a:r>
                    </a:p>
                  </a:txBody>
                  <a:tcPr marL="9490" marR="9490" marT="94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B Zar" panose="00000400000000000000" pitchFamily="2" charset="-78"/>
                          <a:cs typeface="B Zar" panose="00000400000000000000" pitchFamily="2" charset="-78"/>
                        </a:rPr>
                        <a:t> </a:t>
                      </a:r>
                    </a:p>
                  </a:txBody>
                  <a:tcPr marL="9490" marR="9490" marT="94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8853285"/>
                  </a:ext>
                </a:extLst>
              </a:tr>
              <a:tr h="42705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B Zar" panose="00000400000000000000" pitchFamily="2" charset="-78"/>
                          <a:cs typeface="B Zar" panose="00000400000000000000" pitchFamily="2" charset="-78"/>
                        </a:rPr>
                        <a:t>5</a:t>
                      </a:r>
                    </a:p>
                  </a:txBody>
                  <a:tcPr marL="9490" marR="9490" marT="94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i="0" u="none" strike="noStrike">
                          <a:solidFill>
                            <a:srgbClr val="000000"/>
                          </a:solidFill>
                          <a:effectLst/>
                          <a:latin typeface="B Zar" panose="00000400000000000000" pitchFamily="2" charset="-78"/>
                          <a:cs typeface="B Zar" panose="00000400000000000000" pitchFamily="2" charset="-78"/>
                        </a:rPr>
                        <a:t>کل سال</a:t>
                      </a:r>
                    </a:p>
                  </a:txBody>
                  <a:tcPr marL="9490" marR="9490" marT="94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B Zar" panose="00000400000000000000" pitchFamily="2" charset="-78"/>
                          <a:cs typeface="B Zar" panose="00000400000000000000" pitchFamily="2" charset="-78"/>
                        </a:rPr>
                        <a:t>7566</a:t>
                      </a:r>
                    </a:p>
                  </a:txBody>
                  <a:tcPr marL="9490" marR="9490" marT="94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B Zar" panose="00000400000000000000" pitchFamily="2" charset="-78"/>
                          <a:cs typeface="B Zar" panose="00000400000000000000" pitchFamily="2" charset="-78"/>
                        </a:rPr>
                        <a:t>6882</a:t>
                      </a:r>
                    </a:p>
                  </a:txBody>
                  <a:tcPr marL="9490" marR="9490" marT="94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>
                          <a:solidFill>
                            <a:srgbClr val="E26B0A"/>
                          </a:solidFill>
                          <a:effectLst/>
                          <a:latin typeface="B Zar" panose="00000400000000000000" pitchFamily="2" charset="-78"/>
                          <a:cs typeface="B Zar" panose="00000400000000000000" pitchFamily="2" charset="-78"/>
                        </a:rPr>
                        <a:t>91%</a:t>
                      </a:r>
                    </a:p>
                  </a:txBody>
                  <a:tcPr marL="9490" marR="9490" marT="94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B Zar" panose="00000400000000000000" pitchFamily="2" charset="-78"/>
                          <a:cs typeface="B Zar" panose="00000400000000000000" pitchFamily="2" charset="-78"/>
                        </a:rPr>
                        <a:t> </a:t>
                      </a:r>
                    </a:p>
                  </a:txBody>
                  <a:tcPr marL="9490" marR="9490" marT="94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67587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33093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6BFDF9-F844-4006-BFF4-D6C0AE8BC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/>
              <a:t>شاخصهای هیپوتیروئید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97BE6B4-DDCA-4797-B226-41F9FE2BEF3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4069583"/>
              </p:ext>
            </p:extLst>
          </p:nvPr>
        </p:nvGraphicFramePr>
        <p:xfrm>
          <a:off x="1051833" y="1556792"/>
          <a:ext cx="5464383" cy="4485236"/>
        </p:xfrm>
        <a:graphic>
          <a:graphicData uri="http://schemas.openxmlformats.org/drawingml/2006/table">
            <a:tbl>
              <a:tblPr rtl="1"/>
              <a:tblGrid>
                <a:gridCol w="679069">
                  <a:extLst>
                    <a:ext uri="{9D8B030D-6E8A-4147-A177-3AD203B41FA5}">
                      <a16:colId xmlns:a16="http://schemas.microsoft.com/office/drawing/2014/main" val="2153679171"/>
                    </a:ext>
                  </a:extLst>
                </a:gridCol>
                <a:gridCol w="679069">
                  <a:extLst>
                    <a:ext uri="{9D8B030D-6E8A-4147-A177-3AD203B41FA5}">
                      <a16:colId xmlns:a16="http://schemas.microsoft.com/office/drawing/2014/main" val="1488667529"/>
                    </a:ext>
                  </a:extLst>
                </a:gridCol>
                <a:gridCol w="679069">
                  <a:extLst>
                    <a:ext uri="{9D8B030D-6E8A-4147-A177-3AD203B41FA5}">
                      <a16:colId xmlns:a16="http://schemas.microsoft.com/office/drawing/2014/main" val="1072061208"/>
                    </a:ext>
                  </a:extLst>
                </a:gridCol>
                <a:gridCol w="710900">
                  <a:extLst>
                    <a:ext uri="{9D8B030D-6E8A-4147-A177-3AD203B41FA5}">
                      <a16:colId xmlns:a16="http://schemas.microsoft.com/office/drawing/2014/main" val="2147751287"/>
                    </a:ext>
                  </a:extLst>
                </a:gridCol>
                <a:gridCol w="679069">
                  <a:extLst>
                    <a:ext uri="{9D8B030D-6E8A-4147-A177-3AD203B41FA5}">
                      <a16:colId xmlns:a16="http://schemas.microsoft.com/office/drawing/2014/main" val="1382210950"/>
                    </a:ext>
                  </a:extLst>
                </a:gridCol>
                <a:gridCol w="679069">
                  <a:extLst>
                    <a:ext uri="{9D8B030D-6E8A-4147-A177-3AD203B41FA5}">
                      <a16:colId xmlns:a16="http://schemas.microsoft.com/office/drawing/2014/main" val="611456829"/>
                    </a:ext>
                  </a:extLst>
                </a:gridCol>
                <a:gridCol w="679069">
                  <a:extLst>
                    <a:ext uri="{9D8B030D-6E8A-4147-A177-3AD203B41FA5}">
                      <a16:colId xmlns:a16="http://schemas.microsoft.com/office/drawing/2014/main" val="4159374262"/>
                    </a:ext>
                  </a:extLst>
                </a:gridCol>
                <a:gridCol w="679069">
                  <a:extLst>
                    <a:ext uri="{9D8B030D-6E8A-4147-A177-3AD203B41FA5}">
                      <a16:colId xmlns:a16="http://schemas.microsoft.com/office/drawing/2014/main" val="1538739952"/>
                    </a:ext>
                  </a:extLst>
                </a:gridCol>
              </a:tblGrid>
              <a:tr h="298330">
                <a:tc gridSpan="8">
                  <a:txBody>
                    <a:bodyPr/>
                    <a:lstStyle/>
                    <a:p>
                      <a:pPr algn="ctr" rtl="1" fontAlgn="b"/>
                      <a:r>
                        <a:rPr lang="fa-IR" sz="1100" b="1" i="0" u="none" strike="noStrike">
                          <a:solidFill>
                            <a:srgbClr val="000000"/>
                          </a:solidFill>
                          <a:effectLst/>
                          <a:latin typeface="B Zar" panose="00000400000000000000" pitchFamily="2" charset="-78"/>
                          <a:cs typeface="B Zar" panose="00000400000000000000" pitchFamily="2" charset="-78"/>
                        </a:rPr>
                        <a:t>شاخص شروع درمان بهنگام بیماران هیپوتیروئید سال 1401</a:t>
                      </a:r>
                    </a:p>
                  </a:txBody>
                  <a:tcPr marL="8902" marR="8902" marT="89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5995984"/>
                  </a:ext>
                </a:extLst>
              </a:tr>
              <a:tr h="1440212">
                <a:tc>
                  <a:txBody>
                    <a:bodyPr/>
                    <a:lstStyle/>
                    <a:p>
                      <a:pPr algn="r" rtl="1" fontAlgn="b"/>
                      <a:r>
                        <a:rPr lang="fa-IR" sz="1100" b="1" i="0" u="none" strike="noStrike">
                          <a:solidFill>
                            <a:srgbClr val="000000"/>
                          </a:solidFill>
                          <a:effectLst/>
                          <a:latin typeface="B Zar" panose="00000400000000000000" pitchFamily="2" charset="-78"/>
                          <a:cs typeface="B Zar" panose="00000400000000000000" pitchFamily="2" charset="-78"/>
                        </a:rPr>
                        <a:t>ردیف</a:t>
                      </a:r>
                    </a:p>
                  </a:txBody>
                  <a:tcPr marL="8902" marR="8902" marT="89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fa-IR" sz="1100" b="1" i="0" u="none" strike="noStrike">
                          <a:solidFill>
                            <a:srgbClr val="000000"/>
                          </a:solidFill>
                          <a:effectLst/>
                          <a:latin typeface="B Zar" panose="00000400000000000000" pitchFamily="2" charset="-78"/>
                          <a:cs typeface="B Zar" panose="00000400000000000000" pitchFamily="2" charset="-78"/>
                        </a:rPr>
                        <a:t>تعداد بیماران</a:t>
                      </a:r>
                    </a:p>
                  </a:txBody>
                  <a:tcPr marL="8902" marR="8902" marT="89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fa-IR" sz="1100" b="1" i="0" u="none" strike="noStrike">
                          <a:solidFill>
                            <a:srgbClr val="000000"/>
                          </a:solidFill>
                          <a:effectLst/>
                          <a:latin typeface="B Zar" panose="00000400000000000000" pitchFamily="2" charset="-78"/>
                          <a:cs typeface="B Zar" panose="00000400000000000000" pitchFamily="2" charset="-78"/>
                        </a:rPr>
                        <a:t>شروع درمان کمتر از 28 روز</a:t>
                      </a:r>
                    </a:p>
                  </a:txBody>
                  <a:tcPr marL="8902" marR="8902" marT="89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fa-IR" sz="1100" b="1" i="0" u="none" strike="noStrike">
                          <a:solidFill>
                            <a:srgbClr val="000000"/>
                          </a:solidFill>
                          <a:effectLst/>
                          <a:latin typeface="B Zar" panose="00000400000000000000" pitchFamily="2" charset="-78"/>
                          <a:cs typeface="B Zar" panose="00000400000000000000" pitchFamily="2" charset="-78"/>
                        </a:rPr>
                        <a:t>درصد شروع درمان کمتر از 28 روز</a:t>
                      </a:r>
                    </a:p>
                  </a:txBody>
                  <a:tcPr marL="8902" marR="8902" marT="89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fa-IR" sz="1100" b="1" i="0" u="none" strike="noStrike">
                          <a:solidFill>
                            <a:srgbClr val="000000"/>
                          </a:solidFill>
                          <a:effectLst/>
                          <a:latin typeface="B Zar" panose="00000400000000000000" pitchFamily="2" charset="-78"/>
                          <a:cs typeface="B Zar" panose="00000400000000000000" pitchFamily="2" charset="-78"/>
                        </a:rPr>
                        <a:t>شروع درمان 28-40 روز</a:t>
                      </a:r>
                    </a:p>
                  </a:txBody>
                  <a:tcPr marL="8902" marR="8902" marT="89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fa-IR" sz="1100" b="1" i="0" u="none" strike="noStrike">
                          <a:solidFill>
                            <a:srgbClr val="000000"/>
                          </a:solidFill>
                          <a:effectLst/>
                          <a:latin typeface="B Zar" panose="00000400000000000000" pitchFamily="2" charset="-78"/>
                          <a:cs typeface="B Zar" panose="00000400000000000000" pitchFamily="2" charset="-78"/>
                        </a:rPr>
                        <a:t>درصد شروع درمان 28-40 روز </a:t>
                      </a:r>
                    </a:p>
                  </a:txBody>
                  <a:tcPr marL="8902" marR="8902" marT="89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fa-IR" sz="1100" b="1" i="0" u="none" strike="noStrike">
                          <a:solidFill>
                            <a:srgbClr val="000000"/>
                          </a:solidFill>
                          <a:effectLst/>
                          <a:latin typeface="B Zar" panose="00000400000000000000" pitchFamily="2" charset="-78"/>
                          <a:cs typeface="B Zar" panose="00000400000000000000" pitchFamily="2" charset="-78"/>
                        </a:rPr>
                        <a:t>شروع درمان 41 روز و بیشتر</a:t>
                      </a:r>
                    </a:p>
                  </a:txBody>
                  <a:tcPr marL="8902" marR="8902" marT="89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fa-IR" sz="1100" b="1" i="0" u="none" strike="noStrike">
                          <a:solidFill>
                            <a:srgbClr val="000000"/>
                          </a:solidFill>
                          <a:effectLst/>
                          <a:latin typeface="B Zar" panose="00000400000000000000" pitchFamily="2" charset="-78"/>
                          <a:cs typeface="B Zar" panose="00000400000000000000" pitchFamily="2" charset="-78"/>
                        </a:rPr>
                        <a:t>درصد شروع درمان 41 روز و بیشتر</a:t>
                      </a:r>
                    </a:p>
                  </a:txBody>
                  <a:tcPr marL="8902" marR="8902" marT="89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7442452"/>
                  </a:ext>
                </a:extLst>
              </a:tr>
              <a:tr h="586373">
                <a:tc>
                  <a:txBody>
                    <a:bodyPr/>
                    <a:lstStyle/>
                    <a:p>
                      <a:pPr algn="r" rtl="1" fontAlgn="b"/>
                      <a:r>
                        <a:rPr lang="fa-IR" sz="1100" b="1" i="0" u="none" strike="noStrike">
                          <a:solidFill>
                            <a:srgbClr val="000000"/>
                          </a:solidFill>
                          <a:effectLst/>
                          <a:latin typeface="B Zar" panose="00000400000000000000" pitchFamily="2" charset="-78"/>
                          <a:cs typeface="B Zar" panose="00000400000000000000" pitchFamily="2" charset="-78"/>
                        </a:rPr>
                        <a:t>سه ماهه اول</a:t>
                      </a:r>
                    </a:p>
                  </a:txBody>
                  <a:tcPr marL="8902" marR="8902" marT="89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B Zar" panose="00000400000000000000" pitchFamily="2" charset="-78"/>
                          <a:cs typeface="B Zar" panose="00000400000000000000" pitchFamily="2" charset="-78"/>
                        </a:rPr>
                        <a:t>5</a:t>
                      </a:r>
                    </a:p>
                  </a:txBody>
                  <a:tcPr marL="8902" marR="8902" marT="89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B Zar" panose="00000400000000000000" pitchFamily="2" charset="-78"/>
                          <a:cs typeface="B Zar" panose="00000400000000000000" pitchFamily="2" charset="-78"/>
                        </a:rPr>
                        <a:t>2</a:t>
                      </a:r>
                    </a:p>
                  </a:txBody>
                  <a:tcPr marL="8902" marR="8902" marT="89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1" i="0" u="none" strike="noStrike" dirty="0">
                          <a:solidFill>
                            <a:srgbClr val="C00000"/>
                          </a:solidFill>
                          <a:effectLst/>
                          <a:latin typeface="B Zar" panose="00000400000000000000" pitchFamily="2" charset="-78"/>
                          <a:cs typeface="B Zar" panose="00000400000000000000" pitchFamily="2" charset="-78"/>
                        </a:rPr>
                        <a:t>40%</a:t>
                      </a:r>
                    </a:p>
                  </a:txBody>
                  <a:tcPr marL="8902" marR="8902" marT="89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B Zar" panose="00000400000000000000" pitchFamily="2" charset="-78"/>
                          <a:cs typeface="B Zar" panose="00000400000000000000" pitchFamily="2" charset="-78"/>
                        </a:rPr>
                        <a:t>1</a:t>
                      </a:r>
                    </a:p>
                  </a:txBody>
                  <a:tcPr marL="8902" marR="8902" marT="89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B Zar" panose="00000400000000000000" pitchFamily="2" charset="-78"/>
                          <a:cs typeface="B Zar" panose="00000400000000000000" pitchFamily="2" charset="-78"/>
                        </a:rPr>
                        <a:t>20%</a:t>
                      </a:r>
                    </a:p>
                  </a:txBody>
                  <a:tcPr marL="8902" marR="8902" marT="89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B Zar" panose="00000400000000000000" pitchFamily="2" charset="-78"/>
                          <a:cs typeface="B Zar" panose="00000400000000000000" pitchFamily="2" charset="-78"/>
                        </a:rPr>
                        <a:t>2</a:t>
                      </a:r>
                    </a:p>
                  </a:txBody>
                  <a:tcPr marL="8902" marR="8902" marT="89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1" i="0" u="none" strike="noStrike" dirty="0">
                          <a:solidFill>
                            <a:srgbClr val="E26B0A"/>
                          </a:solidFill>
                          <a:effectLst/>
                          <a:latin typeface="B Zar" panose="00000400000000000000" pitchFamily="2" charset="-78"/>
                          <a:cs typeface="B Zar" panose="00000400000000000000" pitchFamily="2" charset="-78"/>
                        </a:rPr>
                        <a:t>40%</a:t>
                      </a:r>
                    </a:p>
                  </a:txBody>
                  <a:tcPr marL="8902" marR="8902" marT="89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9595408"/>
                  </a:ext>
                </a:extLst>
              </a:tr>
              <a:tr h="586373">
                <a:tc>
                  <a:txBody>
                    <a:bodyPr/>
                    <a:lstStyle/>
                    <a:p>
                      <a:pPr algn="r" rtl="1" fontAlgn="b"/>
                      <a:r>
                        <a:rPr lang="fa-IR" sz="1100" b="1" i="0" u="none" strike="noStrike">
                          <a:solidFill>
                            <a:srgbClr val="000000"/>
                          </a:solidFill>
                          <a:effectLst/>
                          <a:latin typeface="B Zar" panose="00000400000000000000" pitchFamily="2" charset="-78"/>
                          <a:cs typeface="B Zar" panose="00000400000000000000" pitchFamily="2" charset="-78"/>
                        </a:rPr>
                        <a:t>سه ماهه دوم</a:t>
                      </a:r>
                    </a:p>
                  </a:txBody>
                  <a:tcPr marL="8902" marR="8902" marT="89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B Zar" panose="00000400000000000000" pitchFamily="2" charset="-78"/>
                          <a:cs typeface="B Zar" panose="00000400000000000000" pitchFamily="2" charset="-78"/>
                        </a:rPr>
                        <a:t>2</a:t>
                      </a:r>
                    </a:p>
                  </a:txBody>
                  <a:tcPr marL="8902" marR="8902" marT="89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B Zar" panose="00000400000000000000" pitchFamily="2" charset="-78"/>
                          <a:cs typeface="B Zar" panose="00000400000000000000" pitchFamily="2" charset="-78"/>
                        </a:rPr>
                        <a:t>2</a:t>
                      </a:r>
                    </a:p>
                  </a:txBody>
                  <a:tcPr marL="8902" marR="8902" marT="89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1" i="0" u="none" strike="noStrike">
                          <a:solidFill>
                            <a:srgbClr val="00B050"/>
                          </a:solidFill>
                          <a:effectLst/>
                          <a:latin typeface="B Zar" panose="00000400000000000000" pitchFamily="2" charset="-78"/>
                          <a:cs typeface="B Zar" panose="00000400000000000000" pitchFamily="2" charset="-78"/>
                        </a:rPr>
                        <a:t>100%</a:t>
                      </a:r>
                    </a:p>
                  </a:txBody>
                  <a:tcPr marL="8902" marR="8902" marT="89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B Zar" panose="00000400000000000000" pitchFamily="2" charset="-78"/>
                          <a:cs typeface="B Zar" panose="00000400000000000000" pitchFamily="2" charset="-78"/>
                        </a:rPr>
                        <a:t> </a:t>
                      </a:r>
                    </a:p>
                  </a:txBody>
                  <a:tcPr marL="8902" marR="8902" marT="89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B Zar" panose="00000400000000000000" pitchFamily="2" charset="-78"/>
                          <a:cs typeface="B Zar" panose="00000400000000000000" pitchFamily="2" charset="-78"/>
                        </a:rPr>
                        <a:t>0%</a:t>
                      </a:r>
                    </a:p>
                  </a:txBody>
                  <a:tcPr marL="8902" marR="8902" marT="89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B Zar" panose="00000400000000000000" pitchFamily="2" charset="-78"/>
                          <a:cs typeface="B Zar" panose="00000400000000000000" pitchFamily="2" charset="-78"/>
                        </a:rPr>
                        <a:t> </a:t>
                      </a:r>
                    </a:p>
                  </a:txBody>
                  <a:tcPr marL="8902" marR="8902" marT="89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B Zar" panose="00000400000000000000" pitchFamily="2" charset="-78"/>
                          <a:cs typeface="B Zar" panose="00000400000000000000" pitchFamily="2" charset="-78"/>
                        </a:rPr>
                        <a:t>0%</a:t>
                      </a:r>
                    </a:p>
                  </a:txBody>
                  <a:tcPr marL="8902" marR="8902" marT="89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4853768"/>
                  </a:ext>
                </a:extLst>
              </a:tr>
              <a:tr h="586373">
                <a:tc>
                  <a:txBody>
                    <a:bodyPr/>
                    <a:lstStyle/>
                    <a:p>
                      <a:pPr algn="r" rtl="1" fontAlgn="b"/>
                      <a:r>
                        <a:rPr lang="fa-IR" sz="1100" b="1" i="0" u="none" strike="noStrike">
                          <a:solidFill>
                            <a:srgbClr val="000000"/>
                          </a:solidFill>
                          <a:effectLst/>
                          <a:latin typeface="B Zar" panose="00000400000000000000" pitchFamily="2" charset="-78"/>
                          <a:cs typeface="B Zar" panose="00000400000000000000" pitchFamily="2" charset="-78"/>
                        </a:rPr>
                        <a:t>سه ماهه سوم</a:t>
                      </a:r>
                    </a:p>
                  </a:txBody>
                  <a:tcPr marL="8902" marR="8902" marT="89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B Zar" panose="00000400000000000000" pitchFamily="2" charset="-78"/>
                          <a:cs typeface="B Zar" panose="00000400000000000000" pitchFamily="2" charset="-78"/>
                        </a:rPr>
                        <a:t>8</a:t>
                      </a:r>
                    </a:p>
                  </a:txBody>
                  <a:tcPr marL="8902" marR="8902" marT="89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B Zar" panose="00000400000000000000" pitchFamily="2" charset="-78"/>
                          <a:cs typeface="B Zar" panose="00000400000000000000" pitchFamily="2" charset="-78"/>
                        </a:rPr>
                        <a:t>7</a:t>
                      </a:r>
                    </a:p>
                  </a:txBody>
                  <a:tcPr marL="8902" marR="8902" marT="89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1" i="0" u="none" strike="noStrike">
                          <a:solidFill>
                            <a:srgbClr val="E26B0A"/>
                          </a:solidFill>
                          <a:effectLst/>
                          <a:latin typeface="B Zar" panose="00000400000000000000" pitchFamily="2" charset="-78"/>
                          <a:cs typeface="B Zar" panose="00000400000000000000" pitchFamily="2" charset="-78"/>
                        </a:rPr>
                        <a:t>88%</a:t>
                      </a:r>
                    </a:p>
                  </a:txBody>
                  <a:tcPr marL="8902" marR="8902" marT="89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B Zar" panose="00000400000000000000" pitchFamily="2" charset="-78"/>
                          <a:cs typeface="B Zar" panose="00000400000000000000" pitchFamily="2" charset="-78"/>
                        </a:rPr>
                        <a:t>1</a:t>
                      </a:r>
                    </a:p>
                  </a:txBody>
                  <a:tcPr marL="8902" marR="8902" marT="89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1" i="0" u="none" strike="noStrike">
                          <a:solidFill>
                            <a:srgbClr val="FF0000"/>
                          </a:solidFill>
                          <a:effectLst/>
                          <a:latin typeface="B Zar" panose="00000400000000000000" pitchFamily="2" charset="-78"/>
                          <a:cs typeface="B Zar" panose="00000400000000000000" pitchFamily="2" charset="-78"/>
                        </a:rPr>
                        <a:t>13%</a:t>
                      </a:r>
                    </a:p>
                  </a:txBody>
                  <a:tcPr marL="8902" marR="8902" marT="89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B Zar" panose="00000400000000000000" pitchFamily="2" charset="-78"/>
                          <a:cs typeface="B Zar" panose="00000400000000000000" pitchFamily="2" charset="-78"/>
                        </a:rPr>
                        <a:t> </a:t>
                      </a:r>
                    </a:p>
                  </a:txBody>
                  <a:tcPr marL="8902" marR="8902" marT="89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B Zar" panose="00000400000000000000" pitchFamily="2" charset="-78"/>
                          <a:cs typeface="B Zar" panose="00000400000000000000" pitchFamily="2" charset="-78"/>
                        </a:rPr>
                        <a:t>0%</a:t>
                      </a:r>
                    </a:p>
                  </a:txBody>
                  <a:tcPr marL="8902" marR="8902" marT="89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0019348"/>
                  </a:ext>
                </a:extLst>
              </a:tr>
              <a:tr h="586373">
                <a:tc>
                  <a:txBody>
                    <a:bodyPr/>
                    <a:lstStyle/>
                    <a:p>
                      <a:pPr algn="r" rtl="1" fontAlgn="b"/>
                      <a:r>
                        <a:rPr lang="fa-IR" sz="1100" b="1" i="0" u="none" strike="noStrike">
                          <a:solidFill>
                            <a:srgbClr val="000000"/>
                          </a:solidFill>
                          <a:effectLst/>
                          <a:latin typeface="B Zar" panose="00000400000000000000" pitchFamily="2" charset="-78"/>
                          <a:cs typeface="B Zar" panose="00000400000000000000" pitchFamily="2" charset="-78"/>
                        </a:rPr>
                        <a:t>سه ماهه چهارم</a:t>
                      </a:r>
                    </a:p>
                  </a:txBody>
                  <a:tcPr marL="8902" marR="8902" marT="89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B Zar" panose="00000400000000000000" pitchFamily="2" charset="-78"/>
                          <a:cs typeface="B Zar" panose="00000400000000000000" pitchFamily="2" charset="-78"/>
                        </a:rPr>
                        <a:t>2</a:t>
                      </a:r>
                    </a:p>
                  </a:txBody>
                  <a:tcPr marL="8902" marR="8902" marT="89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B Zar" panose="00000400000000000000" pitchFamily="2" charset="-78"/>
                          <a:cs typeface="B Zar" panose="00000400000000000000" pitchFamily="2" charset="-78"/>
                        </a:rPr>
                        <a:t>2</a:t>
                      </a:r>
                    </a:p>
                  </a:txBody>
                  <a:tcPr marL="8902" marR="8902" marT="89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1" i="0" u="none" strike="noStrike">
                          <a:solidFill>
                            <a:srgbClr val="00B050"/>
                          </a:solidFill>
                          <a:effectLst/>
                          <a:latin typeface="B Zar" panose="00000400000000000000" pitchFamily="2" charset="-78"/>
                          <a:cs typeface="B Zar" panose="00000400000000000000" pitchFamily="2" charset="-78"/>
                        </a:rPr>
                        <a:t>100%</a:t>
                      </a:r>
                    </a:p>
                  </a:txBody>
                  <a:tcPr marL="8902" marR="8902" marT="89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B Zar" panose="00000400000000000000" pitchFamily="2" charset="-78"/>
                          <a:cs typeface="B Zar" panose="00000400000000000000" pitchFamily="2" charset="-78"/>
                        </a:rPr>
                        <a:t> </a:t>
                      </a:r>
                    </a:p>
                  </a:txBody>
                  <a:tcPr marL="8902" marR="8902" marT="89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B Zar" panose="00000400000000000000" pitchFamily="2" charset="-78"/>
                          <a:cs typeface="B Zar" panose="00000400000000000000" pitchFamily="2" charset="-78"/>
                        </a:rPr>
                        <a:t>0%</a:t>
                      </a:r>
                    </a:p>
                  </a:txBody>
                  <a:tcPr marL="8902" marR="8902" marT="89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B Zar" panose="00000400000000000000" pitchFamily="2" charset="-78"/>
                          <a:cs typeface="B Zar" panose="00000400000000000000" pitchFamily="2" charset="-78"/>
                        </a:rPr>
                        <a:t> </a:t>
                      </a:r>
                    </a:p>
                  </a:txBody>
                  <a:tcPr marL="8902" marR="8902" marT="89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B Zar" panose="00000400000000000000" pitchFamily="2" charset="-78"/>
                          <a:cs typeface="B Zar" panose="00000400000000000000" pitchFamily="2" charset="-78"/>
                        </a:rPr>
                        <a:t>0%</a:t>
                      </a:r>
                    </a:p>
                  </a:txBody>
                  <a:tcPr marL="8902" marR="8902" marT="89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9596516"/>
                  </a:ext>
                </a:extLst>
              </a:tr>
              <a:tr h="401202">
                <a:tc>
                  <a:txBody>
                    <a:bodyPr/>
                    <a:lstStyle/>
                    <a:p>
                      <a:pPr algn="r" rtl="1" fontAlgn="b"/>
                      <a:r>
                        <a:rPr lang="fa-IR" sz="1100" b="1" i="0" u="none" strike="noStrike">
                          <a:solidFill>
                            <a:srgbClr val="000000"/>
                          </a:solidFill>
                          <a:effectLst/>
                          <a:latin typeface="B Zar" panose="00000400000000000000" pitchFamily="2" charset="-78"/>
                          <a:cs typeface="B Zar" panose="00000400000000000000" pitchFamily="2" charset="-78"/>
                        </a:rPr>
                        <a:t>کل سال</a:t>
                      </a:r>
                    </a:p>
                  </a:txBody>
                  <a:tcPr marL="8902" marR="8902" marT="89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B Zar" panose="00000400000000000000" pitchFamily="2" charset="-78"/>
                          <a:cs typeface="B Zar" panose="00000400000000000000" pitchFamily="2" charset="-78"/>
                        </a:rPr>
                        <a:t>17</a:t>
                      </a:r>
                    </a:p>
                  </a:txBody>
                  <a:tcPr marL="8902" marR="8902" marT="89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B Zar" panose="00000400000000000000" pitchFamily="2" charset="-78"/>
                          <a:cs typeface="B Zar" panose="00000400000000000000" pitchFamily="2" charset="-78"/>
                        </a:rPr>
                        <a:t>13</a:t>
                      </a:r>
                    </a:p>
                  </a:txBody>
                  <a:tcPr marL="8902" marR="8902" marT="89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1" i="0" u="none" strike="noStrike">
                          <a:solidFill>
                            <a:srgbClr val="E26B0A"/>
                          </a:solidFill>
                          <a:effectLst/>
                          <a:latin typeface="B Zar" panose="00000400000000000000" pitchFamily="2" charset="-78"/>
                          <a:cs typeface="B Zar" panose="00000400000000000000" pitchFamily="2" charset="-78"/>
                        </a:rPr>
                        <a:t>76%</a:t>
                      </a:r>
                    </a:p>
                  </a:txBody>
                  <a:tcPr marL="8902" marR="8902" marT="89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B Zar" panose="00000400000000000000" pitchFamily="2" charset="-78"/>
                          <a:cs typeface="B Zar" panose="00000400000000000000" pitchFamily="2" charset="-78"/>
                        </a:rPr>
                        <a:t>2</a:t>
                      </a:r>
                    </a:p>
                  </a:txBody>
                  <a:tcPr marL="8902" marR="8902" marT="89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1" i="0" u="none" strike="noStrike">
                          <a:solidFill>
                            <a:srgbClr val="FF0000"/>
                          </a:solidFill>
                          <a:effectLst/>
                          <a:latin typeface="B Zar" panose="00000400000000000000" pitchFamily="2" charset="-78"/>
                          <a:cs typeface="B Zar" panose="00000400000000000000" pitchFamily="2" charset="-78"/>
                        </a:rPr>
                        <a:t>12%</a:t>
                      </a:r>
                    </a:p>
                  </a:txBody>
                  <a:tcPr marL="8902" marR="8902" marT="89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B Zar" panose="00000400000000000000" pitchFamily="2" charset="-78"/>
                          <a:cs typeface="B Zar" panose="00000400000000000000" pitchFamily="2" charset="-78"/>
                        </a:rPr>
                        <a:t>2</a:t>
                      </a:r>
                    </a:p>
                  </a:txBody>
                  <a:tcPr marL="8902" marR="8902" marT="89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B Zar" panose="00000400000000000000" pitchFamily="2" charset="-78"/>
                          <a:cs typeface="B Zar" panose="00000400000000000000" pitchFamily="2" charset="-78"/>
                        </a:rPr>
                        <a:t>12%</a:t>
                      </a:r>
                    </a:p>
                  </a:txBody>
                  <a:tcPr marL="8902" marR="8902" marT="89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88673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55047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A8C474-AE86-4176-A4DC-0527FC597B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/>
              <a:t>شاخصهای هیپوتیروئید</a:t>
            </a:r>
            <a:endParaRPr lang="en-US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F0ACA6F7-AA94-4003-91A9-12D98B3107A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5414281"/>
              </p:ext>
            </p:extLst>
          </p:nvPr>
        </p:nvGraphicFramePr>
        <p:xfrm>
          <a:off x="1423736" y="2160309"/>
          <a:ext cx="4720142" cy="3881996"/>
        </p:xfrm>
        <a:graphic>
          <a:graphicData uri="http://schemas.openxmlformats.org/drawingml/2006/table">
            <a:tbl>
              <a:tblPr rtl="1"/>
              <a:tblGrid>
                <a:gridCol w="414507">
                  <a:extLst>
                    <a:ext uri="{9D8B030D-6E8A-4147-A177-3AD203B41FA5}">
                      <a16:colId xmlns:a16="http://schemas.microsoft.com/office/drawing/2014/main" val="3992250719"/>
                    </a:ext>
                  </a:extLst>
                </a:gridCol>
                <a:gridCol w="1143034">
                  <a:extLst>
                    <a:ext uri="{9D8B030D-6E8A-4147-A177-3AD203B41FA5}">
                      <a16:colId xmlns:a16="http://schemas.microsoft.com/office/drawing/2014/main" val="164399398"/>
                    </a:ext>
                  </a:extLst>
                </a:gridCol>
                <a:gridCol w="929500">
                  <a:extLst>
                    <a:ext uri="{9D8B030D-6E8A-4147-A177-3AD203B41FA5}">
                      <a16:colId xmlns:a16="http://schemas.microsoft.com/office/drawing/2014/main" val="2392950292"/>
                    </a:ext>
                  </a:extLst>
                </a:gridCol>
                <a:gridCol w="1029986">
                  <a:extLst>
                    <a:ext uri="{9D8B030D-6E8A-4147-A177-3AD203B41FA5}">
                      <a16:colId xmlns:a16="http://schemas.microsoft.com/office/drawing/2014/main" val="1666111468"/>
                    </a:ext>
                  </a:extLst>
                </a:gridCol>
                <a:gridCol w="1158735">
                  <a:extLst>
                    <a:ext uri="{9D8B030D-6E8A-4147-A177-3AD203B41FA5}">
                      <a16:colId xmlns:a16="http://schemas.microsoft.com/office/drawing/2014/main" val="4228115251"/>
                    </a:ext>
                  </a:extLst>
                </a:gridCol>
                <a:gridCol w="44380">
                  <a:extLst>
                    <a:ext uri="{9D8B030D-6E8A-4147-A177-3AD203B41FA5}">
                      <a16:colId xmlns:a16="http://schemas.microsoft.com/office/drawing/2014/main" val="4119716504"/>
                    </a:ext>
                  </a:extLst>
                </a:gridCol>
              </a:tblGrid>
              <a:tr h="446033">
                <a:tc gridSpan="6">
                  <a:txBody>
                    <a:bodyPr/>
                    <a:lstStyle/>
                    <a:p>
                      <a:pPr algn="ctr" rtl="1" fontAlgn="ctr"/>
                      <a:r>
                        <a:rPr lang="fa-IR" sz="1800" b="1" i="0" u="none" strike="noStrike">
                          <a:solidFill>
                            <a:srgbClr val="000000"/>
                          </a:solidFill>
                          <a:effectLst/>
                          <a:latin typeface="B Compset" panose="00000400000000000000" pitchFamily="2" charset="-78"/>
                          <a:cs typeface="B Compset" panose="00000400000000000000" pitchFamily="2" charset="-78"/>
                        </a:rPr>
                        <a:t>شاخص درصد نمونه نامطلوب سال 1401 </a:t>
                      </a:r>
                    </a:p>
                  </a:txBody>
                  <a:tcPr marL="9490" marR="9490" marT="9490" marB="0" anchor="ctr">
                    <a:lnL>
                      <a:noFill/>
                    </a:lnL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0795032"/>
                  </a:ext>
                </a:extLst>
              </a:tr>
              <a:tr h="616854">
                <a:tc rowSpan="4">
                  <a:txBody>
                    <a:bodyPr/>
                    <a:lstStyle/>
                    <a:p>
                      <a:pPr algn="ctr" rtl="1" fontAlgn="ctr"/>
                      <a:r>
                        <a:rPr lang="fa-IR" sz="1200" b="1" i="0" u="none" strike="noStrike">
                          <a:solidFill>
                            <a:srgbClr val="000000"/>
                          </a:solidFill>
                          <a:effectLst/>
                          <a:latin typeface="B Zar" panose="00000400000000000000" pitchFamily="2" charset="-78"/>
                          <a:cs typeface="B Zar" panose="00000400000000000000" pitchFamily="2" charset="-78"/>
                        </a:rPr>
                        <a:t>رديف </a:t>
                      </a:r>
                    </a:p>
                  </a:txBody>
                  <a:tcPr marL="9490" marR="9490" marT="94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>
                          <a:solidFill>
                            <a:srgbClr val="000000"/>
                          </a:solidFill>
                          <a:effectLst/>
                          <a:latin typeface="B Zar" panose="00000400000000000000" pitchFamily="2" charset="-78"/>
                          <a:cs typeface="B Zar" panose="00000400000000000000" pitchFamily="2" charset="-78"/>
                        </a:rPr>
                        <a:t>زمان</a:t>
                      </a:r>
                    </a:p>
                  </a:txBody>
                  <a:tcPr marL="9490" marR="9490" marT="94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>
                          <a:solidFill>
                            <a:srgbClr val="000000"/>
                          </a:solidFill>
                          <a:effectLst/>
                          <a:latin typeface="B Zar" panose="00000400000000000000" pitchFamily="2" charset="-78"/>
                          <a:cs typeface="B Zar" panose="00000400000000000000" pitchFamily="2" charset="-78"/>
                        </a:rPr>
                        <a:t>کل نوزادان غربالگری شده</a:t>
                      </a:r>
                    </a:p>
                  </a:txBody>
                  <a:tcPr marL="9490" marR="9490" marT="94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>
                          <a:solidFill>
                            <a:srgbClr val="000000"/>
                          </a:solidFill>
                          <a:effectLst/>
                          <a:latin typeface="B Zar" panose="00000400000000000000" pitchFamily="2" charset="-78"/>
                          <a:cs typeface="B Zar" panose="00000400000000000000" pitchFamily="2" charset="-78"/>
                        </a:rPr>
                        <a:t>تعداد نمونه های نامطلوب</a:t>
                      </a:r>
                    </a:p>
                  </a:txBody>
                  <a:tcPr marL="9490" marR="9490" marT="94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>
                          <a:solidFill>
                            <a:srgbClr val="000000"/>
                          </a:solidFill>
                          <a:effectLst/>
                          <a:latin typeface="B Zar" panose="00000400000000000000" pitchFamily="2" charset="-78"/>
                          <a:cs typeface="B Zar" panose="00000400000000000000" pitchFamily="2" charset="-78"/>
                        </a:rPr>
                        <a:t>درصد نمونه های نامطلوب ( حد انتظار کمتر از 1% )</a:t>
                      </a:r>
                    </a:p>
                  </a:txBody>
                  <a:tcPr marL="9490" marR="9490" marT="94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B Zar" panose="00000400000000000000" pitchFamily="2" charset="-78"/>
                          <a:cs typeface="B Zar" panose="00000400000000000000" pitchFamily="2" charset="-78"/>
                        </a:rPr>
                        <a:t> </a:t>
                      </a:r>
                    </a:p>
                  </a:txBody>
                  <a:tcPr marL="9490" marR="9490" marT="94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8677169"/>
                  </a:ext>
                </a:extLst>
              </a:tr>
              <a:tr h="32266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B Zar" panose="00000400000000000000" pitchFamily="2" charset="-78"/>
                          <a:cs typeface="B Zar" panose="00000400000000000000" pitchFamily="2" charset="-78"/>
                        </a:rPr>
                        <a:t> </a:t>
                      </a:r>
                    </a:p>
                  </a:txBody>
                  <a:tcPr marL="9490" marR="9490" marT="94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4797361"/>
                  </a:ext>
                </a:extLst>
              </a:tr>
              <a:tr h="23725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B Zar" panose="00000400000000000000" pitchFamily="2" charset="-78"/>
                          <a:cs typeface="B Zar" panose="00000400000000000000" pitchFamily="2" charset="-78"/>
                        </a:rPr>
                        <a:t> </a:t>
                      </a:r>
                    </a:p>
                  </a:txBody>
                  <a:tcPr marL="9490" marR="9490" marT="94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1869968"/>
                  </a:ext>
                </a:extLst>
              </a:tr>
              <a:tr h="1613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B Zar" panose="00000400000000000000" pitchFamily="2" charset="-78"/>
                          <a:cs typeface="B Zar" panose="00000400000000000000" pitchFamily="2" charset="-78"/>
                        </a:rPr>
                        <a:t> </a:t>
                      </a:r>
                    </a:p>
                  </a:txBody>
                  <a:tcPr marL="9490" marR="9490" marT="94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7345154"/>
                  </a:ext>
                </a:extLst>
              </a:tr>
              <a:tr h="41756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B Zar" panose="00000400000000000000" pitchFamily="2" charset="-78"/>
                          <a:cs typeface="B Zar" panose="00000400000000000000" pitchFamily="2" charset="-78"/>
                        </a:rPr>
                        <a:t>1</a:t>
                      </a:r>
                    </a:p>
                  </a:txBody>
                  <a:tcPr marL="9490" marR="9490" marT="94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i="0" u="none" strike="noStrike">
                          <a:solidFill>
                            <a:srgbClr val="000000"/>
                          </a:solidFill>
                          <a:effectLst/>
                          <a:latin typeface="B Zar" panose="00000400000000000000" pitchFamily="2" charset="-78"/>
                          <a:cs typeface="B Zar" panose="00000400000000000000" pitchFamily="2" charset="-78"/>
                        </a:rPr>
                        <a:t>سه ماهه اول</a:t>
                      </a:r>
                    </a:p>
                  </a:txBody>
                  <a:tcPr marL="9490" marR="9490" marT="94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B Zar" panose="00000400000000000000" pitchFamily="2" charset="-78"/>
                          <a:cs typeface="B Zar" panose="00000400000000000000" pitchFamily="2" charset="-78"/>
                        </a:rPr>
                        <a:t>1826</a:t>
                      </a:r>
                    </a:p>
                  </a:txBody>
                  <a:tcPr marL="9490" marR="9490" marT="94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B Zar" panose="00000400000000000000" pitchFamily="2" charset="-78"/>
                          <a:cs typeface="B Zar" panose="00000400000000000000" pitchFamily="2" charset="-78"/>
                        </a:rPr>
                        <a:t>21</a:t>
                      </a:r>
                    </a:p>
                  </a:txBody>
                  <a:tcPr marL="9490" marR="9490" marT="94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B Zar" panose="00000400000000000000" pitchFamily="2" charset="-78"/>
                          <a:cs typeface="B Zar" panose="00000400000000000000" pitchFamily="2" charset="-78"/>
                        </a:rPr>
                        <a:t>1.2%</a:t>
                      </a:r>
                    </a:p>
                  </a:txBody>
                  <a:tcPr marL="9490" marR="9490" marT="94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B Zar" panose="00000400000000000000" pitchFamily="2" charset="-78"/>
                          <a:cs typeface="B Zar" panose="00000400000000000000" pitchFamily="2" charset="-78"/>
                        </a:rPr>
                        <a:t> </a:t>
                      </a:r>
                    </a:p>
                  </a:txBody>
                  <a:tcPr marL="9490" marR="9490" marT="94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6937665"/>
                  </a:ext>
                </a:extLst>
              </a:tr>
              <a:tr h="41756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B Zar" panose="00000400000000000000" pitchFamily="2" charset="-78"/>
                          <a:cs typeface="B Zar" panose="00000400000000000000" pitchFamily="2" charset="-78"/>
                        </a:rPr>
                        <a:t>2</a:t>
                      </a:r>
                    </a:p>
                  </a:txBody>
                  <a:tcPr marL="9490" marR="9490" marT="94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i="0" u="none" strike="noStrike">
                          <a:solidFill>
                            <a:srgbClr val="000000"/>
                          </a:solidFill>
                          <a:effectLst/>
                          <a:latin typeface="B Zar" panose="00000400000000000000" pitchFamily="2" charset="-78"/>
                          <a:cs typeface="B Zar" panose="00000400000000000000" pitchFamily="2" charset="-78"/>
                        </a:rPr>
                        <a:t>سه ماهه دوم</a:t>
                      </a:r>
                    </a:p>
                  </a:txBody>
                  <a:tcPr marL="9490" marR="9490" marT="94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B Zar" panose="00000400000000000000" pitchFamily="2" charset="-78"/>
                          <a:cs typeface="B Zar" panose="00000400000000000000" pitchFamily="2" charset="-78"/>
                        </a:rPr>
                        <a:t>1938</a:t>
                      </a:r>
                    </a:p>
                  </a:txBody>
                  <a:tcPr marL="9490" marR="9490" marT="94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B Zar" panose="00000400000000000000" pitchFamily="2" charset="-78"/>
                          <a:cs typeface="B Zar" panose="00000400000000000000" pitchFamily="2" charset="-78"/>
                        </a:rPr>
                        <a:t>28</a:t>
                      </a:r>
                    </a:p>
                  </a:txBody>
                  <a:tcPr marL="9490" marR="9490" marT="94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B Zar" panose="00000400000000000000" pitchFamily="2" charset="-78"/>
                          <a:cs typeface="B Zar" panose="00000400000000000000" pitchFamily="2" charset="-78"/>
                        </a:rPr>
                        <a:t>1.4%</a:t>
                      </a:r>
                    </a:p>
                  </a:txBody>
                  <a:tcPr marL="9490" marR="9490" marT="94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B Zar" panose="00000400000000000000" pitchFamily="2" charset="-78"/>
                          <a:cs typeface="B Zar" panose="00000400000000000000" pitchFamily="2" charset="-78"/>
                        </a:rPr>
                        <a:t> </a:t>
                      </a:r>
                    </a:p>
                  </a:txBody>
                  <a:tcPr marL="9490" marR="9490" marT="94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7538001"/>
                  </a:ext>
                </a:extLst>
              </a:tr>
              <a:tr h="41756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B Zar" panose="00000400000000000000" pitchFamily="2" charset="-78"/>
                          <a:cs typeface="B Zar" panose="00000400000000000000" pitchFamily="2" charset="-78"/>
                        </a:rPr>
                        <a:t>3</a:t>
                      </a:r>
                    </a:p>
                  </a:txBody>
                  <a:tcPr marL="9490" marR="9490" marT="94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i="0" u="none" strike="noStrike">
                          <a:solidFill>
                            <a:srgbClr val="000000"/>
                          </a:solidFill>
                          <a:effectLst/>
                          <a:latin typeface="B Zar" panose="00000400000000000000" pitchFamily="2" charset="-78"/>
                          <a:cs typeface="B Zar" panose="00000400000000000000" pitchFamily="2" charset="-78"/>
                        </a:rPr>
                        <a:t>سه ماهه سوم</a:t>
                      </a:r>
                    </a:p>
                  </a:txBody>
                  <a:tcPr marL="9490" marR="9490" marT="94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B Zar" panose="00000400000000000000" pitchFamily="2" charset="-78"/>
                          <a:cs typeface="B Zar" panose="00000400000000000000" pitchFamily="2" charset="-78"/>
                        </a:rPr>
                        <a:t>1956</a:t>
                      </a:r>
                    </a:p>
                  </a:txBody>
                  <a:tcPr marL="9490" marR="9490" marT="94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B Zar" panose="00000400000000000000" pitchFamily="2" charset="-78"/>
                          <a:cs typeface="B Zar" panose="00000400000000000000" pitchFamily="2" charset="-78"/>
                        </a:rPr>
                        <a:t>22</a:t>
                      </a:r>
                    </a:p>
                  </a:txBody>
                  <a:tcPr marL="9490" marR="9490" marT="94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B Zar" panose="00000400000000000000" pitchFamily="2" charset="-78"/>
                          <a:cs typeface="B Zar" panose="00000400000000000000" pitchFamily="2" charset="-78"/>
                        </a:rPr>
                        <a:t>1.1%</a:t>
                      </a:r>
                    </a:p>
                  </a:txBody>
                  <a:tcPr marL="9490" marR="9490" marT="94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B Zar" panose="00000400000000000000" pitchFamily="2" charset="-78"/>
                          <a:cs typeface="B Zar" panose="00000400000000000000" pitchFamily="2" charset="-78"/>
                        </a:rPr>
                        <a:t> </a:t>
                      </a:r>
                    </a:p>
                  </a:txBody>
                  <a:tcPr marL="9490" marR="9490" marT="94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113003"/>
                  </a:ext>
                </a:extLst>
              </a:tr>
              <a:tr h="41756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B Zar" panose="00000400000000000000" pitchFamily="2" charset="-78"/>
                          <a:cs typeface="B Zar" panose="00000400000000000000" pitchFamily="2" charset="-78"/>
                        </a:rPr>
                        <a:t>4</a:t>
                      </a:r>
                    </a:p>
                  </a:txBody>
                  <a:tcPr marL="9490" marR="9490" marT="94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i="0" u="none" strike="noStrike">
                          <a:solidFill>
                            <a:srgbClr val="000000"/>
                          </a:solidFill>
                          <a:effectLst/>
                          <a:latin typeface="B Zar" panose="00000400000000000000" pitchFamily="2" charset="-78"/>
                          <a:cs typeface="B Zar" panose="00000400000000000000" pitchFamily="2" charset="-78"/>
                        </a:rPr>
                        <a:t>سه ماهه چهارم</a:t>
                      </a:r>
                    </a:p>
                  </a:txBody>
                  <a:tcPr marL="9490" marR="9490" marT="94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B Zar" panose="00000400000000000000" pitchFamily="2" charset="-78"/>
                          <a:cs typeface="B Zar" panose="00000400000000000000" pitchFamily="2" charset="-78"/>
                        </a:rPr>
                        <a:t>1846</a:t>
                      </a:r>
                    </a:p>
                  </a:txBody>
                  <a:tcPr marL="9490" marR="9490" marT="94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B Zar" panose="00000400000000000000" pitchFamily="2" charset="-78"/>
                          <a:cs typeface="B Zar" panose="00000400000000000000" pitchFamily="2" charset="-78"/>
                        </a:rPr>
                        <a:t>9</a:t>
                      </a:r>
                    </a:p>
                  </a:txBody>
                  <a:tcPr marL="9490" marR="9490" marT="94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>
                          <a:solidFill>
                            <a:srgbClr val="00B050"/>
                          </a:solidFill>
                          <a:effectLst/>
                          <a:latin typeface="B Zar" panose="00000400000000000000" pitchFamily="2" charset="-78"/>
                          <a:cs typeface="B Zar" panose="00000400000000000000" pitchFamily="2" charset="-78"/>
                        </a:rPr>
                        <a:t>0.5%</a:t>
                      </a:r>
                    </a:p>
                  </a:txBody>
                  <a:tcPr marL="9490" marR="9490" marT="94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B Zar" panose="00000400000000000000" pitchFamily="2" charset="-78"/>
                          <a:cs typeface="B Zar" panose="00000400000000000000" pitchFamily="2" charset="-78"/>
                        </a:rPr>
                        <a:t> </a:t>
                      </a:r>
                    </a:p>
                  </a:txBody>
                  <a:tcPr marL="9490" marR="9490" marT="94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8592969"/>
                  </a:ext>
                </a:extLst>
              </a:tr>
              <a:tr h="42705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B Zar" panose="00000400000000000000" pitchFamily="2" charset="-78"/>
                          <a:cs typeface="B Zar" panose="00000400000000000000" pitchFamily="2" charset="-78"/>
                        </a:rPr>
                        <a:t>5</a:t>
                      </a:r>
                    </a:p>
                  </a:txBody>
                  <a:tcPr marL="9490" marR="9490" marT="94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i="0" u="none" strike="noStrike">
                          <a:solidFill>
                            <a:srgbClr val="000000"/>
                          </a:solidFill>
                          <a:effectLst/>
                          <a:latin typeface="B Zar" panose="00000400000000000000" pitchFamily="2" charset="-78"/>
                          <a:cs typeface="B Zar" panose="00000400000000000000" pitchFamily="2" charset="-78"/>
                        </a:rPr>
                        <a:t>کل سال</a:t>
                      </a:r>
                    </a:p>
                  </a:txBody>
                  <a:tcPr marL="9490" marR="9490" marT="94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B Zar" panose="00000400000000000000" pitchFamily="2" charset="-78"/>
                          <a:cs typeface="B Zar" panose="00000400000000000000" pitchFamily="2" charset="-78"/>
                        </a:rPr>
                        <a:t>7566</a:t>
                      </a:r>
                    </a:p>
                  </a:txBody>
                  <a:tcPr marL="9490" marR="9490" marT="94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B Zar" panose="00000400000000000000" pitchFamily="2" charset="-78"/>
                          <a:cs typeface="B Zar" panose="00000400000000000000" pitchFamily="2" charset="-78"/>
                        </a:rPr>
                        <a:t>80</a:t>
                      </a:r>
                    </a:p>
                  </a:txBody>
                  <a:tcPr marL="9490" marR="9490" marT="94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B Zar" panose="00000400000000000000" pitchFamily="2" charset="-78"/>
                          <a:cs typeface="B Zar" panose="00000400000000000000" pitchFamily="2" charset="-78"/>
                        </a:rPr>
                        <a:t>1.1%</a:t>
                      </a:r>
                    </a:p>
                  </a:txBody>
                  <a:tcPr marL="9490" marR="9490" marT="94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B Zar" panose="00000400000000000000" pitchFamily="2" charset="-78"/>
                          <a:cs typeface="B Zar" panose="00000400000000000000" pitchFamily="2" charset="-78"/>
                        </a:rPr>
                        <a:t> </a:t>
                      </a:r>
                    </a:p>
                  </a:txBody>
                  <a:tcPr marL="9490" marR="9490" marT="94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10358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23039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FE0DA2-D130-70B5-6A26-0C35192F9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58715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86AC67-0855-AE2C-9BC8-6F589D2B89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484784"/>
            <a:ext cx="6347714" cy="4556579"/>
          </a:xfrm>
        </p:spPr>
        <p:txBody>
          <a:bodyPr>
            <a:normAutofit/>
          </a:bodyPr>
          <a:lstStyle/>
          <a:p>
            <a:pPr algn="justLow" rtl="1"/>
            <a:r>
              <a:rPr lang="fa-IR" sz="2400" b="1" dirty="0">
                <a:solidFill>
                  <a:schemeClr val="tx1"/>
                </a:solidFill>
                <a:cs typeface="B Zar" panose="00000400000000000000" pitchFamily="2" charset="-78"/>
              </a:rPr>
              <a:t>از ابتدای سال 1384 تا پایان سال 1400 تعداد 20599972 نوزاد ( ایرانی و غیرایرانی) در کشور غربالگری شده اند و تعداد 58562 بیمار ( دایمی و گذرا) شناسایی شدند و تحت درمان قرار گرفتند. </a:t>
            </a:r>
          </a:p>
          <a:p>
            <a:pPr algn="ctr" rtl="1"/>
            <a:r>
              <a:rPr lang="fa-IR" sz="2400" b="1" dirty="0">
                <a:solidFill>
                  <a:schemeClr val="tx1"/>
                </a:solidFill>
                <a:cs typeface="B Zar" panose="00000400000000000000" pitchFamily="2" charset="-78"/>
              </a:rPr>
              <a:t>( بروز 2.8 در 1000 نوزاد غربالگری شده)</a:t>
            </a:r>
          </a:p>
          <a:p>
            <a:pPr algn="justLow" rtl="1"/>
            <a:r>
              <a:rPr lang="fa-IR" sz="2400" b="1" dirty="0">
                <a:solidFill>
                  <a:schemeClr val="tx1"/>
                </a:solidFill>
                <a:cs typeface="B Zar" panose="00000400000000000000" pitchFamily="2" charset="-78"/>
              </a:rPr>
              <a:t>بروز بیماری کم کاری تیروئید نوزادان در کشور بالاست: بر اساس آمار سال 1400 ، یک بیمار ( هر دونوع دایمی و گذرا) در هر 289 نوزاد غربالگری شده و به بیان دیگر </a:t>
            </a:r>
          </a:p>
          <a:p>
            <a:pPr algn="ctr" rtl="1"/>
            <a:r>
              <a:rPr lang="fa-IR" sz="2400" b="1" dirty="0">
                <a:solidFill>
                  <a:srgbClr val="FF0000"/>
                </a:solidFill>
                <a:cs typeface="B Zar" panose="00000400000000000000" pitchFamily="2" charset="-78"/>
              </a:rPr>
              <a:t> 3.5 در هر 1000 نوزاد غربالگری شده</a:t>
            </a:r>
            <a:endParaRPr lang="en-US" sz="2400" b="1" dirty="0">
              <a:solidFill>
                <a:srgbClr val="FF0000"/>
              </a:solidFill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787036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3000" dirty="0">
                <a:cs typeface="B Titr" panose="00000700000000000000" pitchFamily="2" charset="-78"/>
              </a:rPr>
              <a:t>تاریخچه</a:t>
            </a:r>
            <a:endParaRPr lang="en-US" sz="3000" dirty="0"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895" y="1556792"/>
            <a:ext cx="6800401" cy="4299580"/>
          </a:xfrm>
        </p:spPr>
        <p:txBody>
          <a:bodyPr>
            <a:normAutofit lnSpcReduction="10000"/>
          </a:bodyPr>
          <a:lstStyle/>
          <a:p>
            <a:pPr algn="r" rtl="1">
              <a:buFont typeface="Wingdings" panose="05000000000000000000" pitchFamily="2" charset="2"/>
              <a:buChar char="q"/>
            </a:pPr>
            <a:r>
              <a:rPr lang="fa-IR" sz="2400" b="1" dirty="0">
                <a:solidFill>
                  <a:schemeClr val="tx1"/>
                </a:solidFill>
                <a:cs typeface="B Nazanin" panose="00000400000000000000" pitchFamily="2" charset="-78"/>
              </a:rPr>
              <a:t> طراحی برنامه: 1382</a:t>
            </a:r>
          </a:p>
          <a:p>
            <a:pPr algn="r" rtl="1">
              <a:buFont typeface="Wingdings" panose="05000000000000000000" pitchFamily="2" charset="2"/>
              <a:buChar char="q"/>
            </a:pPr>
            <a:r>
              <a:rPr lang="fa-IR" sz="2400" b="1" dirty="0">
                <a:solidFill>
                  <a:schemeClr val="tx1"/>
                </a:solidFill>
                <a:cs typeface="B Nazanin" panose="00000400000000000000" pitchFamily="2" charset="-78"/>
              </a:rPr>
              <a:t> اجرای آزمایشی: 1383 در استان های اصفهان و بوشهر و شهر شیراز</a:t>
            </a:r>
          </a:p>
          <a:p>
            <a:pPr algn="r" rtl="1">
              <a:buFont typeface="Wingdings" panose="05000000000000000000" pitchFamily="2" charset="2"/>
              <a:buChar char="q"/>
            </a:pPr>
            <a:r>
              <a:rPr lang="fa-IR" sz="2400" b="1" dirty="0">
                <a:solidFill>
                  <a:schemeClr val="tx1"/>
                </a:solidFill>
                <a:cs typeface="B Nazanin" panose="00000400000000000000" pitchFamily="2" charset="-78"/>
              </a:rPr>
              <a:t> ادغام در سیستم سلامت کشور: مهر ماه 1384 ، در استان مرداد 1385</a:t>
            </a:r>
          </a:p>
          <a:p>
            <a:pPr algn="r" rtl="1">
              <a:buFont typeface="Wingdings" panose="05000000000000000000" pitchFamily="2" charset="2"/>
              <a:buChar char="q"/>
            </a:pPr>
            <a:r>
              <a:rPr lang="fa-IR" sz="2400" b="1" dirty="0">
                <a:solidFill>
                  <a:schemeClr val="tx1"/>
                </a:solidFill>
                <a:cs typeface="B Nazanin" panose="00000400000000000000" pitchFamily="2" charset="-78"/>
              </a:rPr>
              <a:t> پوشش برنامه تا پایان سال 1401: 99/99  درصد</a:t>
            </a:r>
          </a:p>
          <a:p>
            <a:pPr algn="r" rtl="1">
              <a:buFont typeface="Wingdings" panose="05000000000000000000" pitchFamily="2" charset="2"/>
              <a:buChar char="q"/>
            </a:pPr>
            <a:r>
              <a:rPr lang="fa-IR" sz="2400" b="1" dirty="0">
                <a:solidFill>
                  <a:schemeClr val="tx1"/>
                </a:solidFill>
                <a:cs typeface="B Nazanin" panose="00000400000000000000" pitchFamily="2" charset="-78"/>
              </a:rPr>
              <a:t> بروز بیماری در سال 1401: 2.5 در 1000</a:t>
            </a:r>
          </a:p>
          <a:p>
            <a:pPr algn="r" rtl="1">
              <a:buFont typeface="Wingdings" panose="05000000000000000000" pitchFamily="2" charset="2"/>
              <a:buChar char="q"/>
            </a:pPr>
            <a:r>
              <a:rPr lang="fa-IR" sz="2400" b="1" dirty="0">
                <a:solidFill>
                  <a:schemeClr val="tx1"/>
                </a:solidFill>
                <a:cs typeface="B Nazanin" panose="00000400000000000000" pitchFamily="2" charset="-78"/>
              </a:rPr>
              <a:t> درصد نمونه های نامناسب درسال 1401: 1.9 درصد</a:t>
            </a:r>
          </a:p>
          <a:p>
            <a:pPr algn="r" rtl="1">
              <a:buFont typeface="Wingdings" panose="05000000000000000000" pitchFamily="2" charset="2"/>
              <a:buChar char="q"/>
            </a:pPr>
            <a:r>
              <a:rPr lang="fa-IR" sz="2400" b="1" dirty="0">
                <a:solidFill>
                  <a:schemeClr val="tx1"/>
                </a:solidFill>
                <a:cs typeface="B Nazanin" panose="00000400000000000000" pitchFamily="2" charset="-78"/>
              </a:rPr>
              <a:t>بستر‌سازی مناسب برای غربالگری دیگر بیماری های مهم و قابل غربالگری </a:t>
            </a:r>
          </a:p>
          <a:p>
            <a:pPr algn="r" rtl="1">
              <a:buFont typeface="Wingdings" panose="05000000000000000000" pitchFamily="2" charset="2"/>
              <a:buChar char="q"/>
            </a:pPr>
            <a:endParaRPr lang="fa-IR" sz="2400" b="1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21606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85F7FC-3211-DA4E-E0C0-0658F2B23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/>
              <a:t>عوامل خطر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192E30-51A7-434D-779F-9B5AF69D2C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Low" rtl="1"/>
            <a:r>
              <a:rPr lang="fa-IR" sz="3200" dirty="0">
                <a:cs typeface="B Zar" panose="00000400000000000000" pitchFamily="2" charset="-78"/>
              </a:rPr>
              <a:t>عوامل مهمی از جمله ازدواج های فامیلی، وجود بیماری های تیروئیدی در مادر و فامیل درجه یک و اختلالات ید دریافتی، جزء عوامل مهم بروز بالای این بیماری هستند.</a:t>
            </a:r>
            <a:endParaRPr lang="en-US" sz="3200" dirty="0"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534334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CA92B3-38DE-102D-5791-166A6B52F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332656"/>
            <a:ext cx="6347713" cy="936104"/>
          </a:xfrm>
        </p:spPr>
        <p:txBody>
          <a:bodyPr/>
          <a:lstStyle/>
          <a:p>
            <a:pPr algn="ctr"/>
            <a:r>
              <a:rPr lang="fa-IR" dirty="0">
                <a:cs typeface="B Titr" panose="00000700000000000000" pitchFamily="2" charset="-78"/>
              </a:rPr>
              <a:t>عوامل خطر</a:t>
            </a:r>
            <a:endParaRPr lang="en-US" dirty="0">
              <a:cs typeface="B Titr" panose="00000700000000000000" pitchFamily="2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36D232-FF88-8F97-F11B-7203C2F7FE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8" y="1484784"/>
            <a:ext cx="6770713" cy="5040560"/>
          </a:xfrm>
        </p:spPr>
        <p:txBody>
          <a:bodyPr>
            <a:normAutofit/>
          </a:bodyPr>
          <a:lstStyle/>
          <a:p>
            <a:pPr algn="justLow" rtl="1"/>
            <a:r>
              <a:rPr lang="fa-IR" sz="2400" dirty="0">
                <a:solidFill>
                  <a:srgbClr val="FF0000"/>
                </a:solidFill>
                <a:cs typeface="B Titr" panose="00000700000000000000" pitchFamily="2" charset="-78"/>
              </a:rPr>
              <a:t>عوامل مادری: </a:t>
            </a:r>
            <a:endParaRPr lang="en-US" sz="2400" dirty="0">
              <a:solidFill>
                <a:srgbClr val="FF0000"/>
              </a:solidFill>
              <a:cs typeface="B Titr" panose="00000700000000000000" pitchFamily="2" charset="-78"/>
            </a:endParaRPr>
          </a:p>
          <a:p>
            <a:pPr algn="justLow" rtl="1"/>
            <a:endParaRPr lang="en-US" sz="2400" dirty="0">
              <a:solidFill>
                <a:srgbClr val="FF0000"/>
              </a:solidFill>
              <a:cs typeface="B Titr" panose="00000700000000000000" pitchFamily="2" charset="-78"/>
            </a:endParaRPr>
          </a:p>
          <a:p>
            <a:pPr marL="0" indent="0" algn="justLow" rtl="1">
              <a:buNone/>
            </a:pPr>
            <a:r>
              <a:rPr lang="fa-IR" sz="2400" dirty="0">
                <a:cs typeface="B Zar" panose="00000400000000000000" pitchFamily="2" charset="-78"/>
              </a:rPr>
              <a:t>سن مادر ( بیش از 40 سال) در زمان زایمان، سزارین،</a:t>
            </a:r>
            <a:endParaRPr lang="en-US" sz="2400" dirty="0">
              <a:cs typeface="B Zar" panose="00000400000000000000" pitchFamily="2" charset="-78"/>
            </a:endParaRPr>
          </a:p>
          <a:p>
            <a:pPr marL="0" indent="0" algn="justLow" rtl="1">
              <a:buNone/>
            </a:pPr>
            <a:r>
              <a:rPr lang="fa-IR" sz="2400" dirty="0">
                <a:cs typeface="B Zar" panose="00000400000000000000" pitchFamily="2" charset="-78"/>
              </a:rPr>
              <a:t>ابتلا مادر به بیماری هایی همچون کم کاری تیروئید، گواتر، بیماری های اتوایمیون تیروئید، دیابت، پره اکلامپسی، بیماری های مقاربتی در دوران بارداری</a:t>
            </a:r>
            <a:r>
              <a:rPr lang="en-US" sz="2400" dirty="0">
                <a:cs typeface="B Zar" panose="00000400000000000000" pitchFamily="2" charset="-78"/>
              </a:rPr>
              <a:t> </a:t>
            </a:r>
          </a:p>
          <a:p>
            <a:pPr marL="0" indent="0" algn="justLow" rtl="1">
              <a:buNone/>
            </a:pPr>
            <a:r>
              <a:rPr lang="fa-IR" sz="2400" dirty="0">
                <a:cs typeface="B Zar" panose="00000400000000000000" pitchFamily="2" charset="-78"/>
              </a:rPr>
              <a:t>نژاد آسیایی </a:t>
            </a:r>
            <a:endParaRPr lang="en-US" sz="2400" dirty="0">
              <a:cs typeface="B Zar" panose="00000400000000000000" pitchFamily="2" charset="-78"/>
            </a:endParaRPr>
          </a:p>
          <a:p>
            <a:pPr marL="0" indent="0" algn="justLow" rtl="1">
              <a:buNone/>
            </a:pPr>
            <a:r>
              <a:rPr lang="fa-IR" sz="2400" dirty="0">
                <a:cs typeface="B Zar" panose="00000400000000000000" pitchFamily="2" charset="-78"/>
              </a:rPr>
              <a:t> مصرف بعضی از داروها ( مثل آمیودارون، سسیتوکین ها، دوپامین و آگونیست های آن ، داروهای حاوی ید، لیتیوم، فنی تویین، ریفامپین و استروئیدها</a:t>
            </a:r>
            <a:endParaRPr lang="en-US" sz="2400" dirty="0">
              <a:cs typeface="B Zar" panose="00000400000000000000" pitchFamily="2" charset="-78"/>
            </a:endParaRPr>
          </a:p>
          <a:p>
            <a:pPr algn="justLow" rtl="1"/>
            <a:endParaRPr lang="en-US" sz="2400" dirty="0">
              <a:solidFill>
                <a:srgbClr val="FF0000"/>
              </a:solidFill>
              <a:cs typeface="B Titr" panose="00000700000000000000" pitchFamily="2" charset="-78"/>
            </a:endParaRPr>
          </a:p>
          <a:p>
            <a:pPr marL="0" indent="0" algn="justLow" rtl="1">
              <a:buNone/>
            </a:pPr>
            <a:endParaRPr lang="fa-IR" sz="24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783543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98454-B2B3-3B11-556B-F7EB932AA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803176"/>
          </a:xfrm>
        </p:spPr>
        <p:txBody>
          <a:bodyPr/>
          <a:lstStyle/>
          <a:p>
            <a:pPr algn="ctr"/>
            <a:r>
              <a:rPr lang="fa-IR" dirty="0">
                <a:cs typeface="B Titr" panose="00000700000000000000" pitchFamily="2" charset="-78"/>
              </a:rPr>
              <a:t>عوامل خطر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455AC6-4D5B-AB13-4EAA-3250ABEBC2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988840"/>
            <a:ext cx="6347714" cy="4536504"/>
          </a:xfrm>
        </p:spPr>
        <p:txBody>
          <a:bodyPr>
            <a:normAutofit/>
          </a:bodyPr>
          <a:lstStyle/>
          <a:p>
            <a:pPr algn="just" rtl="1"/>
            <a:r>
              <a:rPr lang="fa-IR" sz="2800" dirty="0">
                <a:solidFill>
                  <a:srgbClr val="FF0000"/>
                </a:solidFill>
                <a:cs typeface="B Titr" panose="00000700000000000000" pitchFamily="2" charset="-78"/>
              </a:rPr>
              <a:t>عوامل نوزادی:</a:t>
            </a:r>
          </a:p>
          <a:p>
            <a:pPr algn="just" rtl="1"/>
            <a:r>
              <a:rPr lang="fa-IR" sz="3200" dirty="0">
                <a:cs typeface="B Zar" panose="00000400000000000000" pitchFamily="2" charset="-78"/>
              </a:rPr>
              <a:t>نارس بودن، </a:t>
            </a:r>
          </a:p>
          <a:p>
            <a:pPr algn="just" rtl="1"/>
            <a:r>
              <a:rPr lang="fa-IR" sz="3200" dirty="0">
                <a:cs typeface="B Zar" panose="00000400000000000000" pitchFamily="2" charset="-78"/>
              </a:rPr>
              <a:t>وزن پایین در بدو تولد( کم تر از 2500 گرم)</a:t>
            </a:r>
          </a:p>
          <a:p>
            <a:pPr algn="just" rtl="1"/>
            <a:r>
              <a:rPr lang="fa-IR" sz="3200" dirty="0">
                <a:cs typeface="B Zar" panose="00000400000000000000" pitchFamily="2" charset="-78"/>
              </a:rPr>
              <a:t>، وزن بالا در بدو تولد( مساوی و یا بیشتر از 4000 گرم)</a:t>
            </a:r>
          </a:p>
          <a:p>
            <a:pPr algn="just" rtl="1"/>
            <a:r>
              <a:rPr lang="fa-IR" sz="3200" dirty="0">
                <a:cs typeface="B Zar" panose="00000400000000000000" pitchFamily="2" charset="-78"/>
              </a:rPr>
              <a:t>جنس مونث</a:t>
            </a:r>
          </a:p>
          <a:p>
            <a:pPr algn="just" rtl="1"/>
            <a:r>
              <a:rPr lang="fa-IR" sz="3200" dirty="0">
                <a:cs typeface="B Zar" panose="00000400000000000000" pitchFamily="2" charset="-78"/>
              </a:rPr>
              <a:t> دوقلو یا چندقلو بودن</a:t>
            </a:r>
            <a:endParaRPr lang="en-US" sz="3200" dirty="0"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015716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299CB1-CE8A-B1F2-43B7-B3DAB7C4C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875184"/>
          </a:xfrm>
        </p:spPr>
        <p:txBody>
          <a:bodyPr/>
          <a:lstStyle/>
          <a:p>
            <a:pPr algn="ctr" rtl="1"/>
            <a:r>
              <a:rPr lang="fa-IR" dirty="0">
                <a:cs typeface="B Titr" panose="00000700000000000000" pitchFamily="2" charset="-78"/>
              </a:rPr>
              <a:t>عوامل خطر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5871F3-77BE-2AF8-1783-500A63F77E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700808"/>
            <a:ext cx="6561777" cy="4340555"/>
          </a:xfrm>
        </p:spPr>
        <p:txBody>
          <a:bodyPr/>
          <a:lstStyle/>
          <a:p>
            <a:pPr algn="just" rtl="1"/>
            <a:r>
              <a:rPr lang="fa-IR" sz="2800" dirty="0">
                <a:solidFill>
                  <a:srgbClr val="FF0000"/>
                </a:solidFill>
                <a:cs typeface="B Titr" panose="00000700000000000000" pitchFamily="2" charset="-78"/>
              </a:rPr>
              <a:t>عوامل محیطی</a:t>
            </a:r>
            <a:r>
              <a:rPr lang="en-US" sz="2800" dirty="0">
                <a:solidFill>
                  <a:srgbClr val="FF0000"/>
                </a:solidFill>
                <a:cs typeface="B Titr" panose="00000700000000000000" pitchFamily="2" charset="-78"/>
              </a:rPr>
              <a:t>: </a:t>
            </a:r>
          </a:p>
          <a:p>
            <a:pPr marL="0" indent="0" algn="just" rtl="1">
              <a:buNone/>
            </a:pPr>
            <a:endParaRPr lang="fa-IR" sz="2800" dirty="0">
              <a:solidFill>
                <a:srgbClr val="FF0000"/>
              </a:solidFill>
              <a:cs typeface="B Titr" panose="00000700000000000000" pitchFamily="2" charset="-78"/>
            </a:endParaRPr>
          </a:p>
          <a:p>
            <a:pPr algn="r" rtl="1"/>
            <a:r>
              <a:rPr lang="fa-IR" sz="2800" dirty="0">
                <a:cs typeface="B Zar" panose="00000400000000000000" pitchFamily="2" charset="-78"/>
              </a:rPr>
              <a:t>کمبود و یا مصرف زیاد ید</a:t>
            </a:r>
          </a:p>
          <a:p>
            <a:pPr algn="r" rtl="1"/>
            <a:r>
              <a:rPr lang="fa-IR" sz="2800" dirty="0">
                <a:cs typeface="B Zar" panose="00000400000000000000" pitchFamily="2" charset="-78"/>
              </a:rPr>
              <a:t>غلظت بالای پرکلرات</a:t>
            </a:r>
          </a:p>
          <a:p>
            <a:pPr algn="r" rtl="1"/>
            <a:r>
              <a:rPr lang="fa-IR" sz="2800" dirty="0">
                <a:cs typeface="B Zar" panose="00000400000000000000" pitchFamily="2" charset="-78"/>
              </a:rPr>
              <a:t>کمبود سلنیوم</a:t>
            </a:r>
          </a:p>
          <a:p>
            <a:pPr algn="r" rtl="1"/>
            <a:r>
              <a:rPr lang="fa-IR" sz="2800" dirty="0">
                <a:cs typeface="B Zar" panose="00000400000000000000" pitchFamily="2" charset="-78"/>
              </a:rPr>
              <a:t>مواجهه با سموم مختلف از جمله </a:t>
            </a:r>
            <a:r>
              <a:rPr lang="en-US" sz="2800" dirty="0">
                <a:cs typeface="B Zar" panose="00000400000000000000" pitchFamily="2" charset="-78"/>
              </a:rPr>
              <a:t>Organochlorine</a:t>
            </a:r>
          </a:p>
        </p:txBody>
      </p:sp>
    </p:spTree>
    <p:extLst>
      <p:ext uri="{BB962C8B-B14F-4D97-AF65-F5344CB8AC3E}">
        <p14:creationId xmlns:p14="http://schemas.microsoft.com/office/powerpoint/2010/main" val="19891293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CD09C5-1E88-3E7C-9789-8A001AE20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875184"/>
          </a:xfrm>
        </p:spPr>
        <p:txBody>
          <a:bodyPr/>
          <a:lstStyle/>
          <a:p>
            <a:pPr algn="ctr"/>
            <a:r>
              <a:rPr lang="fa-IR" dirty="0">
                <a:cs typeface="B Titr" panose="00000700000000000000" pitchFamily="2" charset="-78"/>
              </a:rPr>
              <a:t>عوامل خطر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2E6E6E-5746-146E-B5D3-5BB4C5387C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8" y="1484784"/>
            <a:ext cx="6626697" cy="4763616"/>
          </a:xfrm>
        </p:spPr>
        <p:txBody>
          <a:bodyPr/>
          <a:lstStyle/>
          <a:p>
            <a:pPr algn="just" rtl="1"/>
            <a:r>
              <a:rPr lang="fa-IR" sz="2400" dirty="0">
                <a:solidFill>
                  <a:srgbClr val="FF0000"/>
                </a:solidFill>
                <a:cs typeface="B Titr" panose="00000700000000000000" pitchFamily="2" charset="-78"/>
              </a:rPr>
              <a:t>عوامل ژنتیکی</a:t>
            </a:r>
          </a:p>
          <a:p>
            <a:pPr algn="just" rtl="1"/>
            <a:r>
              <a:rPr lang="fa-IR" sz="2800" dirty="0">
                <a:cs typeface="B Zar" panose="00000400000000000000" pitchFamily="2" charset="-78"/>
              </a:rPr>
              <a:t>شامل 10 تا 15 درصد موارد می شود.</a:t>
            </a:r>
            <a:endParaRPr lang="en-US" sz="2800" dirty="0"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399104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0648"/>
            <a:ext cx="7524327" cy="1224136"/>
          </a:xfrm>
        </p:spPr>
        <p:txBody>
          <a:bodyPr>
            <a:noAutofit/>
          </a:bodyPr>
          <a:lstStyle/>
          <a:p>
            <a:pPr algn="ctr"/>
            <a:r>
              <a:rPr lang="en-US" sz="3000" dirty="0">
                <a:cs typeface="B Titr" panose="00000700000000000000" pitchFamily="2" charset="-78"/>
              </a:rPr>
              <a:t/>
            </a:r>
            <a:br>
              <a:rPr lang="en-US" sz="3000" dirty="0">
                <a:cs typeface="B Titr" panose="00000700000000000000" pitchFamily="2" charset="-78"/>
              </a:rPr>
            </a:br>
            <a:r>
              <a:rPr lang="fa-IR" sz="3000" dirty="0">
                <a:cs typeface="B Titr" panose="00000700000000000000" pitchFamily="2" charset="-78"/>
              </a:rPr>
              <a:t>زمان نمونه گیری از پاشنه پا بر حسب سن نوزاد به روز</a:t>
            </a:r>
            <a:endParaRPr lang="en-US" sz="3000" dirty="0">
              <a:cs typeface="B Titr" panose="00000700000000000000" pitchFamily="2" charset="-78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4220224"/>
              </p:ext>
            </p:extLst>
          </p:nvPr>
        </p:nvGraphicFramePr>
        <p:xfrm>
          <a:off x="395536" y="1412776"/>
          <a:ext cx="6836364" cy="3142783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34597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766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68163">
                <a:tc>
                  <a:txBody>
                    <a:bodyPr/>
                    <a:lstStyle/>
                    <a:p>
                      <a:pPr algn="ctr"/>
                      <a:r>
                        <a:rPr lang="fa-IR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روز 5-3 تولد (%)</a:t>
                      </a:r>
                      <a:endParaRPr lang="en-US" sz="1800" dirty="0">
                        <a:cs typeface="B Titr" panose="000007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سال</a:t>
                      </a:r>
                      <a:endParaRPr lang="en-US" sz="1800" dirty="0">
                        <a:cs typeface="B Titr" panose="00000700000000000000" pitchFamily="2" charset="-7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8483">
                <a:tc>
                  <a:txBody>
                    <a:bodyPr/>
                    <a:lstStyle/>
                    <a:p>
                      <a:pPr algn="ctr"/>
                      <a:r>
                        <a:rPr lang="fa-IR" sz="1800" b="1" dirty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88.6</a:t>
                      </a:r>
                      <a:endParaRPr lang="en-US" sz="1800" b="1" dirty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500" dirty="0">
                          <a:cs typeface="B Titr" panose="00000700000000000000" pitchFamily="2" charset="-78"/>
                        </a:rPr>
                        <a:t>1395</a:t>
                      </a:r>
                      <a:endParaRPr lang="en-US" sz="1500" dirty="0">
                        <a:cs typeface="B Titr" panose="00000700000000000000" pitchFamily="2" charset="-7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8483">
                <a:tc>
                  <a:txBody>
                    <a:bodyPr/>
                    <a:lstStyle/>
                    <a:p>
                      <a:pPr algn="ctr"/>
                      <a:r>
                        <a:rPr lang="fa-IR" sz="1800" b="1" dirty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89.6</a:t>
                      </a:r>
                      <a:endParaRPr lang="en-US" sz="1800" b="1" dirty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500" dirty="0">
                          <a:cs typeface="B Titr" panose="00000700000000000000" pitchFamily="2" charset="-78"/>
                        </a:rPr>
                        <a:t>1396</a:t>
                      </a:r>
                      <a:endParaRPr lang="en-US" sz="1500" dirty="0">
                        <a:cs typeface="B Titr" panose="00000700000000000000" pitchFamily="2" charset="-7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8483">
                <a:tc>
                  <a:txBody>
                    <a:bodyPr/>
                    <a:lstStyle/>
                    <a:p>
                      <a:pPr algn="ctr"/>
                      <a:r>
                        <a:rPr lang="fa-IR" sz="1800" b="1" dirty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88.6</a:t>
                      </a:r>
                      <a:endParaRPr lang="en-US" sz="1800" b="1" dirty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500" dirty="0">
                          <a:cs typeface="B Titr" panose="00000700000000000000" pitchFamily="2" charset="-78"/>
                        </a:rPr>
                        <a:t>1397</a:t>
                      </a:r>
                      <a:endParaRPr lang="en-US" sz="1500" dirty="0">
                        <a:cs typeface="B Titr" panose="00000700000000000000" pitchFamily="2" charset="-7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8483">
                <a:tc>
                  <a:txBody>
                    <a:bodyPr/>
                    <a:lstStyle/>
                    <a:p>
                      <a:pPr algn="ctr"/>
                      <a:r>
                        <a:rPr lang="fa-IR" sz="1800" b="1" dirty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92.4</a:t>
                      </a:r>
                      <a:endParaRPr lang="en-US" sz="1800" b="1" dirty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500" dirty="0">
                          <a:cs typeface="B Titr" panose="00000700000000000000" pitchFamily="2" charset="-78"/>
                        </a:rPr>
                        <a:t>1398</a:t>
                      </a:r>
                      <a:endParaRPr lang="en-US" sz="1500" dirty="0">
                        <a:cs typeface="B Titr" panose="00000700000000000000" pitchFamily="2" charset="-7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8483">
                <a:tc>
                  <a:txBody>
                    <a:bodyPr/>
                    <a:lstStyle/>
                    <a:p>
                      <a:pPr algn="ctr"/>
                      <a:r>
                        <a:rPr lang="fa-IR" sz="1800" b="1" dirty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92.2</a:t>
                      </a:r>
                      <a:endParaRPr lang="en-US" sz="1800" b="1" dirty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500" dirty="0">
                          <a:cs typeface="B Titr" panose="00000700000000000000" pitchFamily="2" charset="-78"/>
                        </a:rPr>
                        <a:t>1399</a:t>
                      </a:r>
                      <a:endParaRPr lang="en-US" sz="1500" dirty="0">
                        <a:cs typeface="B Titr" panose="00000700000000000000" pitchFamily="2" charset="-7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8483">
                <a:tc>
                  <a:txBody>
                    <a:bodyPr/>
                    <a:lstStyle/>
                    <a:p>
                      <a:pPr algn="ctr"/>
                      <a:r>
                        <a:rPr lang="fa-IR" sz="1800" b="1" dirty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90.6</a:t>
                      </a:r>
                      <a:endParaRPr lang="en-US" sz="1800" b="1" dirty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500" dirty="0">
                          <a:cs typeface="B Titr" panose="00000700000000000000" pitchFamily="2" charset="-78"/>
                        </a:rPr>
                        <a:t>1400</a:t>
                      </a:r>
                      <a:endParaRPr lang="en-US" sz="1500" dirty="0">
                        <a:cs typeface="B Titr" panose="00000700000000000000" pitchFamily="2" charset="-7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717793630"/>
                  </a:ext>
                </a:extLst>
              </a:tr>
              <a:tr h="573269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b="1" dirty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92.8</a:t>
                      </a:r>
                      <a:endParaRPr lang="en-US" sz="1800" b="1" dirty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500" dirty="0">
                          <a:cs typeface="B Titr" panose="00000700000000000000" pitchFamily="2" charset="-78"/>
                        </a:rPr>
                        <a:t>1401</a:t>
                      </a:r>
                      <a:endParaRPr lang="en-US" sz="1500" dirty="0">
                        <a:cs typeface="B Titr" panose="00000700000000000000" pitchFamily="2" charset="-7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600396655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182686" y="4627820"/>
            <a:ext cx="332659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dirty="0">
                <a:cs typeface="B Titr" panose="00000700000000000000" pitchFamily="2" charset="-78"/>
              </a:rPr>
              <a:t>هدف ایده آل شاخص:</a:t>
            </a:r>
            <a:endParaRPr lang="en-US" dirty="0"/>
          </a:p>
          <a:p>
            <a:pPr marL="685800" lvl="1" indent="-342900" algn="r" rtl="1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fa-IR" b="1" dirty="0">
                <a:cs typeface="B Nazanin" panose="00000400000000000000" pitchFamily="2" charset="-78"/>
              </a:rPr>
              <a:t>100% نوزادان در روزهای 5-3 تولد</a:t>
            </a:r>
          </a:p>
          <a:p>
            <a:pPr marL="342900" lvl="1" algn="r" rtl="1">
              <a:buClr>
                <a:srgbClr val="C00000"/>
              </a:buClr>
            </a:pPr>
            <a:r>
              <a:rPr lang="fa-IR" b="1" dirty="0">
                <a:cs typeface="B Nazanin" panose="00000400000000000000" pitchFamily="2" charset="-78"/>
              </a:rPr>
              <a:t>اهداف مطلوب:</a:t>
            </a:r>
          </a:p>
          <a:p>
            <a:pPr marL="342900" lvl="1" algn="r" rtl="1">
              <a:buClr>
                <a:srgbClr val="C00000"/>
              </a:buClr>
            </a:pPr>
            <a:r>
              <a:rPr lang="fa-IR" b="1" dirty="0">
                <a:cs typeface="B Nazanin" panose="00000400000000000000" pitchFamily="2" charset="-78"/>
              </a:rPr>
              <a:t>3-5 روزگی = 80 درصد و بیشتر</a:t>
            </a:r>
          </a:p>
          <a:p>
            <a:pPr marL="342900" lvl="1" algn="r" rtl="1">
              <a:buClr>
                <a:srgbClr val="C00000"/>
              </a:buClr>
            </a:pPr>
            <a:r>
              <a:rPr lang="fa-IR" b="1" dirty="0">
                <a:cs typeface="B Nazanin" panose="00000400000000000000" pitchFamily="2" charset="-78"/>
              </a:rPr>
              <a:t>6 -21 روزگی=18 درصد و کمتر </a:t>
            </a:r>
          </a:p>
          <a:p>
            <a:pPr marL="342900" lvl="1" algn="r" rtl="1">
              <a:buClr>
                <a:srgbClr val="C00000"/>
              </a:buClr>
            </a:pPr>
            <a:r>
              <a:rPr lang="fa-IR" b="1" dirty="0">
                <a:cs typeface="B Nazanin" panose="00000400000000000000" pitchFamily="2" charset="-78"/>
              </a:rPr>
              <a:t>22 روزگی و بیشتر= 2 درصد و کمتر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62708" y="4605493"/>
            <a:ext cx="454562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 algn="just" rtl="1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fa-IR" b="1" dirty="0">
                <a:cs typeface="B Titr" panose="00000700000000000000" pitchFamily="2" charset="-78"/>
              </a:rPr>
              <a:t>بیشترین تاخیر در سال 1401 ( موارد زیر 90%):  آستارا می باشد.</a:t>
            </a:r>
          </a:p>
          <a:p>
            <a:pPr marL="214313" indent="-214313" algn="just" rtl="1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fa-IR" b="1" dirty="0">
                <a:cs typeface="B Titr" panose="00000700000000000000" pitchFamily="2" charset="-78"/>
              </a:rPr>
              <a:t>( بین 90 تا 95%): سیاهکل، لاهیجان، رشت، صومعه سرا، ماسال، رضوانشهر،فومن وآستانه اشرفیه می باشد.</a:t>
            </a:r>
            <a:endParaRPr lang="en-US" b="1" dirty="0"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21014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48B81-78F7-5C0B-47BE-B7EFB7EC15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316AF7-683C-0E15-B213-CE907A480C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rtl="1"/>
            <a:r>
              <a:rPr lang="fa-IR" sz="3200" dirty="0">
                <a:cs typeface="B Titr" panose="00000700000000000000" pitchFamily="2" charset="-78"/>
              </a:rPr>
              <a:t>زمان انجام نمونه گیری نوبت اول از پاشنه پا بر حسب سن نوزاد به روز، جزء شاخص های عملکردی برنامه است و بیانگر تاثیر آموزش مادران و اطلاع رسانی همگانی در ارتباط با برنامه می باشد.</a:t>
            </a:r>
            <a:endParaRPr lang="en-US" sz="3200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800863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/>
          </p:cNvSpPr>
          <p:nvPr>
            <p:ph type="title"/>
          </p:nvPr>
        </p:nvSpPr>
        <p:spPr>
          <a:xfrm>
            <a:off x="347178" y="548680"/>
            <a:ext cx="6609928" cy="648072"/>
          </a:xfrm>
        </p:spPr>
        <p:txBody>
          <a:bodyPr>
            <a:normAutofit/>
          </a:bodyPr>
          <a:lstStyle/>
          <a:p>
            <a:pPr algn="ctr" rtl="1" eaLnBrk="1" hangingPunct="1">
              <a:defRPr/>
            </a:pPr>
            <a:r>
              <a:rPr lang="fa-IR" sz="2800" b="1" dirty="0">
                <a:solidFill>
                  <a:schemeClr val="accent2">
                    <a:lumMod val="75000"/>
                  </a:schemeClr>
                </a:solidFill>
                <a:latin typeface="Franklin Gothic Book" pitchFamily="34" charset="0"/>
                <a:cs typeface="B Nazanin" pitchFamily="2" charset="-78"/>
              </a:rPr>
              <a:t>ويژگی های برنامه غربالگری کم کاری تیروئید نوزادان</a:t>
            </a:r>
            <a:endParaRPr lang="en-US" sz="2800" b="1" dirty="0">
              <a:solidFill>
                <a:schemeClr val="accent2">
                  <a:lumMod val="75000"/>
                </a:schemeClr>
              </a:solidFill>
              <a:latin typeface="Franklin Gothic Book" pitchFamily="34" charset="0"/>
              <a:cs typeface="B Nazanin" pitchFamily="2" charset="-78"/>
            </a:endParaRPr>
          </a:p>
        </p:txBody>
      </p:sp>
      <p:sp>
        <p:nvSpPr>
          <p:cNvPr id="68611" name="Rectangle 3"/>
          <p:cNvSpPr>
            <a:spLocks noGrp="1"/>
          </p:cNvSpPr>
          <p:nvPr>
            <p:ph type="body" sz="half" idx="2"/>
          </p:nvPr>
        </p:nvSpPr>
        <p:spPr>
          <a:xfrm>
            <a:off x="500035" y="1500174"/>
            <a:ext cx="6304214" cy="5143499"/>
          </a:xfrm>
        </p:spPr>
        <p:txBody>
          <a:bodyPr>
            <a:normAutofit lnSpcReduction="10000"/>
          </a:bodyPr>
          <a:lstStyle/>
          <a:p>
            <a:pPr algn="r" rtl="1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endParaRPr lang="fa-IR" sz="28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just" rtl="1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fa-IR" sz="2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ar-SA" sz="2800" b="1" dirty="0">
                <a:solidFill>
                  <a:srgbClr val="000000"/>
                </a:solidFill>
                <a:latin typeface="Arial" pitchFamily="34" charset="0"/>
                <a:cs typeface="B Nazanin" pitchFamily="2" charset="-78"/>
              </a:rPr>
              <a:t>نمونه گيري از پاشنه پا روز 3 تا 5 بعد از تولد</a:t>
            </a:r>
            <a:r>
              <a:rPr lang="fa-IR" sz="2800" b="1" dirty="0">
                <a:solidFill>
                  <a:srgbClr val="000000"/>
                </a:solidFill>
                <a:latin typeface="Arial" pitchFamily="34" charset="0"/>
                <a:cs typeface="B Nazanin" pitchFamily="2" charset="-78"/>
              </a:rPr>
              <a:t> ( در صورتی که به هر علت نتوان از کف پا یعنی قسمت های خارجی پاشنه پا نمونه تهیه کرد می توان از نرمه دست ، در امتداد انگشت کوچک نوزاد نمونه گیری نمود.</a:t>
            </a:r>
          </a:p>
          <a:p>
            <a:pPr algn="just" rtl="1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cs typeface="B Nazanin" pitchFamily="2" charset="-78"/>
              </a:rPr>
              <a:t>Cut- off </a:t>
            </a:r>
            <a:r>
              <a:rPr lang="fa-IR" sz="2800" b="1" dirty="0">
                <a:solidFill>
                  <a:srgbClr val="000000"/>
                </a:solidFill>
                <a:latin typeface="Arial" pitchFamily="34" charset="0"/>
                <a:cs typeface="B Nazanin" pitchFamily="2" charset="-78"/>
              </a:rPr>
              <a:t> </a:t>
            </a:r>
          </a:p>
          <a:p>
            <a:pPr algn="just" rtl="1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cs typeface="B Nazanin" pitchFamily="2" charset="-78"/>
              </a:rPr>
              <a:t> </a:t>
            </a:r>
            <a:r>
              <a:rPr lang="fa-IR" sz="2800" b="1" dirty="0">
                <a:solidFill>
                  <a:srgbClr val="000000"/>
                </a:solidFill>
                <a:latin typeface="Arial" pitchFamily="34" charset="0"/>
                <a:cs typeface="B Nazanin" pitchFamily="2" charset="-78"/>
              </a:rPr>
              <a:t>فراخوان فوری</a:t>
            </a:r>
            <a:r>
              <a:rPr lang="ar-SA" sz="2800" b="1" dirty="0">
                <a:solidFill>
                  <a:srgbClr val="000000"/>
                </a:solidFill>
                <a:latin typeface="Arial" pitchFamily="34" charset="0"/>
                <a:cs typeface="B Nazanin" pitchFamily="2" charset="-78"/>
              </a:rPr>
              <a:t> براي موارد </a:t>
            </a:r>
            <a:r>
              <a:rPr lang="fa-IR" sz="2800" b="1" dirty="0">
                <a:solidFill>
                  <a:srgbClr val="000000"/>
                </a:solidFill>
                <a:latin typeface="Arial" pitchFamily="34" charset="0"/>
                <a:cs typeface="B Nazanin" pitchFamily="2" charset="-78"/>
              </a:rPr>
              <a:t>با غربالگری مثبت</a:t>
            </a:r>
          </a:p>
          <a:p>
            <a:pPr algn="just" rtl="1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cs typeface="B Nazanin" pitchFamily="2" charset="-78"/>
              </a:rPr>
              <a:t> </a:t>
            </a:r>
            <a:r>
              <a:rPr lang="fa-IR" sz="2800" b="1" dirty="0">
                <a:solidFill>
                  <a:srgbClr val="000000"/>
                </a:solidFill>
                <a:latin typeface="Arial" pitchFamily="34" charset="0"/>
                <a:cs typeface="B Nazanin" pitchFamily="2" charset="-78"/>
              </a:rPr>
              <a:t>پس خوراند برای</a:t>
            </a:r>
            <a:r>
              <a:rPr lang="ar-SA" sz="2800" b="1" dirty="0">
                <a:solidFill>
                  <a:srgbClr val="000000"/>
                </a:solidFill>
                <a:latin typeface="Arial" pitchFamily="34" charset="0"/>
                <a:cs typeface="B Nazanin" pitchFamily="2" charset="-78"/>
              </a:rPr>
              <a:t> موارد</a:t>
            </a:r>
            <a:r>
              <a:rPr lang="fa-IR" sz="2800" b="1" dirty="0">
                <a:solidFill>
                  <a:srgbClr val="000000"/>
                </a:solidFill>
                <a:latin typeface="Arial" pitchFamily="34" charset="0"/>
                <a:cs typeface="B Nazanin" pitchFamily="2" charset="-78"/>
              </a:rPr>
              <a:t> منفی</a:t>
            </a:r>
          </a:p>
          <a:p>
            <a:pPr algn="just" rtl="1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cs typeface="B Nazanin" pitchFamily="2" charset="-78"/>
              </a:rPr>
              <a:t> </a:t>
            </a:r>
            <a:r>
              <a:rPr lang="fa-IR" sz="2800" b="1" dirty="0">
                <a:solidFill>
                  <a:srgbClr val="000000"/>
                </a:solidFill>
                <a:latin typeface="Arial" pitchFamily="34" charset="0"/>
                <a:cs typeface="B Nazanin" pitchFamily="2" charset="-78"/>
              </a:rPr>
              <a:t>آزمايشگاه منتخب برنامه در هر شهرستان</a:t>
            </a:r>
          </a:p>
          <a:p>
            <a:pPr algn="just" rtl="1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cs typeface="B Nazanin" pitchFamily="2" charset="-78"/>
              </a:rPr>
              <a:t> </a:t>
            </a:r>
            <a:r>
              <a:rPr lang="fa-IR" sz="2800" b="1" dirty="0">
                <a:solidFill>
                  <a:srgbClr val="000000"/>
                </a:solidFill>
                <a:latin typeface="Arial" pitchFamily="34" charset="0"/>
                <a:cs typeface="B Nazanin" pitchFamily="2" charset="-78"/>
              </a:rPr>
              <a:t>انجام آزمايش تاييد تشخيص</a:t>
            </a:r>
          </a:p>
          <a:p>
            <a:pPr algn="just" rtl="1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cs typeface="B Nazanin" pitchFamily="2" charset="-78"/>
              </a:rPr>
              <a:t> </a:t>
            </a:r>
            <a:r>
              <a:rPr lang="fa-IR" sz="2800" b="1" dirty="0">
                <a:solidFill>
                  <a:srgbClr val="000000"/>
                </a:solidFill>
                <a:latin typeface="Arial" pitchFamily="34" charset="0"/>
                <a:cs typeface="B Nazanin" pitchFamily="2" charset="-78"/>
              </a:rPr>
              <a:t>شروع سريع درمان جايگزينی در مبتلايان توسط اولين پزشک در دسترس</a:t>
            </a:r>
            <a:endParaRPr lang="en-US" sz="2800" dirty="0">
              <a:latin typeface="Perpetua" pitchFamily="18" charset="0"/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08675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6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68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686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188640"/>
            <a:ext cx="5341483" cy="1278466"/>
          </a:xfrm>
        </p:spPr>
        <p:txBody>
          <a:bodyPr>
            <a:normAutofit/>
          </a:bodyPr>
          <a:lstStyle/>
          <a:p>
            <a:pPr algn="ctr" rtl="1"/>
            <a:r>
              <a:rPr lang="fa-IR" sz="2800" dirty="0">
                <a:cs typeface="B Titr" panose="00000700000000000000" pitchFamily="2" charset="-78"/>
              </a:rPr>
              <a:t>ناشی از تولید ناکافی یا کمبود اثر بخشی هورمون های تیروئید است</a:t>
            </a:r>
            <a:r>
              <a:rPr lang="fa-IR" dirty="0">
                <a:cs typeface="B Titr" panose="00000700000000000000" pitchFamily="2" charset="-78"/>
              </a:rPr>
              <a:t/>
            </a:r>
            <a:br>
              <a:rPr lang="fa-IR" dirty="0">
                <a:cs typeface="B Titr" panose="00000700000000000000" pitchFamily="2" charset="-78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67107"/>
            <a:ext cx="6489769" cy="2249926"/>
          </a:xfrm>
        </p:spPr>
        <p:txBody>
          <a:bodyPr>
            <a:normAutofit/>
          </a:bodyPr>
          <a:lstStyle/>
          <a:p>
            <a:pPr algn="r" rtl="1"/>
            <a:r>
              <a:rPr lang="fa-IR" sz="2800" dirty="0">
                <a:cs typeface="B Titr" panose="00000700000000000000" pitchFamily="2" charset="-78"/>
              </a:rPr>
              <a:t>هورمون های تیروئید مهم هستند برای:</a:t>
            </a:r>
          </a:p>
          <a:p>
            <a:pPr algn="r" rtl="1"/>
            <a:r>
              <a:rPr lang="fa-IR" sz="2400" dirty="0">
                <a:cs typeface="B Titr" panose="00000700000000000000" pitchFamily="2" charset="-78"/>
              </a:rPr>
              <a:t>متابولیسم بدن</a:t>
            </a:r>
          </a:p>
          <a:p>
            <a:pPr algn="r" rtl="1"/>
            <a:r>
              <a:rPr lang="fa-IR" sz="2400" dirty="0">
                <a:cs typeface="B Titr" panose="00000700000000000000" pitchFamily="2" charset="-78"/>
              </a:rPr>
              <a:t>رشد و تکامل طبیعی کودک </a:t>
            </a:r>
          </a:p>
          <a:p>
            <a:pPr algn="r" rtl="1"/>
            <a:r>
              <a:rPr lang="fa-IR" sz="2400" dirty="0">
                <a:cs typeface="B Titr" panose="00000700000000000000" pitchFamily="2" charset="-78"/>
              </a:rPr>
              <a:t>رشد سیستم عصبی مرکزی</a:t>
            </a:r>
          </a:p>
          <a:p>
            <a:pPr algn="r" rtl="1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9552" y="3861048"/>
            <a:ext cx="63367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000" dirty="0">
                <a:solidFill>
                  <a:srgbClr val="FF0000"/>
                </a:solidFill>
                <a:cs typeface="B Titr" panose="00000700000000000000" pitchFamily="2" charset="-78"/>
              </a:rPr>
              <a:t>کمبود زودرس (زیر 3 سال) هورمون های تیروئید (مادرزادی)</a:t>
            </a:r>
          </a:p>
          <a:p>
            <a:pPr algn="ctr" rtl="1"/>
            <a:r>
              <a:rPr lang="fa-IR" sz="2000" dirty="0">
                <a:solidFill>
                  <a:srgbClr val="FF0000"/>
                </a:solidFill>
                <a:cs typeface="B Titr" panose="00000700000000000000" pitchFamily="2" charset="-78"/>
              </a:rPr>
              <a:t>صدمات غیرقابل برگشت به سیستم عصبی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03648" y="4869160"/>
            <a:ext cx="5040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400" dirty="0">
                <a:solidFill>
                  <a:srgbClr val="00B050"/>
                </a:solidFill>
                <a:cs typeface="B Titr" panose="00000700000000000000" pitchFamily="2" charset="-78"/>
              </a:rPr>
              <a:t>کمبود بعد از 3 سال (اکتسابی)</a:t>
            </a:r>
          </a:p>
          <a:p>
            <a:pPr algn="ctr" rtl="1"/>
            <a:r>
              <a:rPr lang="fa-IR" sz="2400" dirty="0">
                <a:solidFill>
                  <a:srgbClr val="00B050"/>
                </a:solidFill>
                <a:cs typeface="B Titr" panose="00000700000000000000" pitchFamily="2" charset="-78"/>
              </a:rPr>
              <a:t>اثرات قابل برگشت </a:t>
            </a:r>
          </a:p>
        </p:txBody>
      </p:sp>
    </p:spTree>
    <p:extLst>
      <p:ext uri="{BB962C8B-B14F-4D97-AF65-F5344CB8AC3E}">
        <p14:creationId xmlns:p14="http://schemas.microsoft.com/office/powerpoint/2010/main" val="4301135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1641" y="514925"/>
            <a:ext cx="5625672" cy="1483207"/>
          </a:xfrm>
        </p:spPr>
        <p:txBody>
          <a:bodyPr/>
          <a:lstStyle/>
          <a:p>
            <a:pPr algn="ctr" rtl="1"/>
            <a:r>
              <a:rPr lang="fa-IR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B Titr" panose="00000700000000000000" pitchFamily="2" charset="-78"/>
              </a:rPr>
              <a:t>جنین هیپوتیروئید از صدمات حفظ می شود  </a:t>
            </a:r>
            <a:r>
              <a:rPr lang="en-US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B Titr" panose="00000700000000000000" pitchFamily="2" charset="-78"/>
              </a:rPr>
              <a:t> 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71275" y="2780928"/>
            <a:ext cx="2790182" cy="2584449"/>
          </a:xfrm>
        </p:spPr>
        <p:txBody>
          <a:bodyPr/>
          <a:lstStyle/>
          <a:p>
            <a:r>
              <a:rPr lang="fa-IR" b="1" dirty="0">
                <a:solidFill>
                  <a:srgbClr val="FFFFFF"/>
                </a:solidFill>
                <a:latin typeface="Arial" pitchFamily="34" charset="0"/>
              </a:rPr>
              <a:t>انتقال هورمون های تیروئید مادر از جفت</a:t>
            </a:r>
            <a:endParaRPr lang="en-US" b="1" dirty="0">
              <a:solidFill>
                <a:srgbClr val="FFFFFF"/>
              </a:solidFill>
              <a:latin typeface="Arial" pitchFamily="34" charset="0"/>
            </a:endParaRP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8782" y="3054063"/>
            <a:ext cx="5206435" cy="7498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19672" y="2204864"/>
            <a:ext cx="53376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3600" b="1" dirty="0">
                <a:cs typeface="B Titr" panose="00000700000000000000" pitchFamily="2" charset="-78"/>
              </a:rPr>
              <a:t>بدلیل انتقال هورمون های تیروئید مادر از جفت</a:t>
            </a:r>
            <a:endParaRPr lang="en-US" sz="3600" b="1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344742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795338"/>
          </a:xfrm>
        </p:spPr>
        <p:txBody>
          <a:bodyPr/>
          <a:lstStyle/>
          <a:p>
            <a:r>
              <a:rPr lang="fa-IR" b="1" dirty="0">
                <a:solidFill>
                  <a:schemeClr val="accent2"/>
                </a:solidFill>
                <a:latin typeface="Franklin Gothic Book" pitchFamily="34" charset="0"/>
                <a:cs typeface="B Titr" panose="00000700000000000000" pitchFamily="2" charset="-78"/>
              </a:rPr>
              <a:t>بيمارِي کم کاری تيروئيد نوزادان</a:t>
            </a:r>
            <a:r>
              <a:rPr lang="fa-IR" b="1" dirty="0">
                <a:solidFill>
                  <a:schemeClr val="accent2"/>
                </a:solidFill>
                <a:latin typeface="Franklin Gothic Book" pitchFamily="34" charset="0"/>
                <a:cs typeface="Arial" pitchFamily="34" charset="0"/>
              </a:rPr>
              <a:t>؟؟؟</a:t>
            </a:r>
            <a:endParaRPr lang="en-US" dirty="0"/>
          </a:p>
        </p:txBody>
      </p:sp>
      <p:pic>
        <p:nvPicPr>
          <p:cNvPr id="26627" name="Picture 2" descr="thro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715000" y="1643063"/>
            <a:ext cx="2943225" cy="2928937"/>
          </a:xfrm>
          <a:noFill/>
        </p:spPr>
      </p:pic>
      <p:pic>
        <p:nvPicPr>
          <p:cNvPr id="26628" name="Picture 2" descr="cretinism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3571875"/>
            <a:ext cx="2903537" cy="311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2" descr="1013Cline_00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0438" y="2071688"/>
            <a:ext cx="1989137" cy="296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099410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/>
          </p:cNvSpPr>
          <p:nvPr>
            <p:ph type="title"/>
          </p:nvPr>
        </p:nvSpPr>
        <p:spPr>
          <a:xfrm>
            <a:off x="685800" y="785813"/>
            <a:ext cx="4462264" cy="642937"/>
          </a:xfrm>
        </p:spPr>
        <p:txBody>
          <a:bodyPr>
            <a:normAutofit fontScale="90000"/>
          </a:bodyPr>
          <a:lstStyle/>
          <a:p>
            <a:pPr algn="ctr" rtl="1" eaLnBrk="1" hangingPunct="1">
              <a:defRPr/>
            </a:pPr>
            <a:r>
              <a:rPr lang="fa-IR" sz="4800" b="1" dirty="0">
                <a:solidFill>
                  <a:schemeClr val="accent2">
                    <a:lumMod val="75000"/>
                  </a:schemeClr>
                </a:solidFill>
                <a:latin typeface="Franklin Gothic Book" pitchFamily="34" charset="0"/>
                <a:cs typeface="B Titr" panose="00000700000000000000" pitchFamily="2" charset="-78"/>
              </a:rPr>
              <a:t>درمان:</a:t>
            </a:r>
            <a:endParaRPr lang="en-US" sz="4800" b="1" dirty="0">
              <a:solidFill>
                <a:schemeClr val="accent2">
                  <a:lumMod val="75000"/>
                </a:schemeClr>
              </a:solidFill>
              <a:latin typeface="Franklin Gothic Book" pitchFamily="34" charset="0"/>
              <a:cs typeface="B Titr" panose="00000700000000000000" pitchFamily="2" charset="-78"/>
            </a:endParaRPr>
          </a:p>
        </p:txBody>
      </p:sp>
      <p:sp>
        <p:nvSpPr>
          <p:cNvPr id="38915" name="Rectangle 3"/>
          <p:cNvSpPr>
            <a:spLocks noGrp="1"/>
          </p:cNvSpPr>
          <p:nvPr>
            <p:ph type="body" sz="half" idx="2"/>
          </p:nvPr>
        </p:nvSpPr>
        <p:spPr>
          <a:xfrm>
            <a:off x="857250" y="1714500"/>
            <a:ext cx="6715125" cy="4305300"/>
          </a:xfrm>
        </p:spPr>
        <p:txBody>
          <a:bodyPr/>
          <a:lstStyle/>
          <a:p>
            <a:pPr algn="r" rtl="1" eaLnBrk="1" hangingPunct="1">
              <a:buFont typeface="Wingdings" pitchFamily="2" charset="2"/>
              <a:buChar char="q"/>
              <a:defRPr/>
            </a:pPr>
            <a:r>
              <a:rPr lang="fa-IR" sz="2800" b="1" dirty="0">
                <a:solidFill>
                  <a:srgbClr val="000000"/>
                </a:solidFill>
                <a:latin typeface="Perpetua" pitchFamily="18" charset="0"/>
                <a:ea typeface="Majalla UI"/>
                <a:cs typeface="B Nazanin" pitchFamily="2" charset="-78"/>
              </a:rPr>
              <a:t> شروع درمان </a:t>
            </a:r>
            <a:r>
              <a:rPr lang="fa-IR" sz="2800" b="1" dirty="0">
                <a:solidFill>
                  <a:schemeClr val="accent2"/>
                </a:solidFill>
                <a:latin typeface="Perpetua" pitchFamily="18" charset="0"/>
                <a:ea typeface="Majalla UI"/>
                <a:cs typeface="B Nazanin" pitchFamily="2" charset="-78"/>
              </a:rPr>
              <a:t>بدون فوت وقت </a:t>
            </a:r>
            <a:r>
              <a:rPr lang="fa-IR" sz="2800" b="1" dirty="0">
                <a:solidFill>
                  <a:srgbClr val="000000"/>
                </a:solidFill>
                <a:latin typeface="Perpetua" pitchFamily="18" charset="0"/>
                <a:ea typeface="Majalla UI"/>
                <a:cs typeface="B Nazanin" pitchFamily="2" charset="-78"/>
              </a:rPr>
              <a:t>توسط اولين پزشک در 	دسترس</a:t>
            </a:r>
          </a:p>
          <a:p>
            <a:pPr algn="r" rtl="1" eaLnBrk="1" hangingPunct="1">
              <a:buFont typeface="Wingdings" pitchFamily="2" charset="2"/>
              <a:buChar char="q"/>
              <a:defRPr/>
            </a:pPr>
            <a:r>
              <a:rPr lang="fa-IR" sz="2800" b="1" dirty="0">
                <a:solidFill>
                  <a:srgbClr val="000000"/>
                </a:solidFill>
                <a:latin typeface="Perpetua" pitchFamily="18" charset="0"/>
                <a:ea typeface="Majalla UI"/>
                <a:cs typeface="B Nazanin" pitchFamily="2" charset="-78"/>
              </a:rPr>
              <a:t>ارجاع به فوکال پوينت شهرستانی</a:t>
            </a:r>
          </a:p>
          <a:p>
            <a:pPr algn="r" rtl="1" eaLnBrk="1" hangingPunct="1">
              <a:buFont typeface="Wingdings" pitchFamily="2" charset="2"/>
              <a:buChar char="q"/>
              <a:defRPr/>
            </a:pPr>
            <a:r>
              <a:rPr lang="fa-IR" sz="2800" b="1" dirty="0">
                <a:latin typeface="Perpetua" pitchFamily="18" charset="0"/>
                <a:ea typeface="Majalla UI"/>
                <a:cs typeface="B Nazanin" pitchFamily="2" charset="-78"/>
              </a:rPr>
              <a:t> درمان جایگزینی مناسب</a:t>
            </a:r>
          </a:p>
          <a:p>
            <a:pPr marL="0" lvl="2" algn="r" rtl="1" eaLnBrk="1" hangingPunct="1">
              <a:buClr>
                <a:srgbClr val="1B587C"/>
              </a:buClr>
              <a:buSzPct val="95000"/>
              <a:buFont typeface="Wingdings" pitchFamily="2" charset="2"/>
              <a:buChar char="q"/>
              <a:defRPr/>
            </a:pPr>
            <a:r>
              <a:rPr lang="fa-IR" sz="2800" b="1" dirty="0">
                <a:solidFill>
                  <a:srgbClr val="000000"/>
                </a:solidFill>
                <a:latin typeface="Perpetua" pitchFamily="18" charset="0"/>
                <a:cs typeface="B Nazanin" pitchFamily="2" charset="-78"/>
              </a:rPr>
              <a:t>آموزش والدين</a:t>
            </a:r>
          </a:p>
          <a:p>
            <a:pPr algn="r" rtl="1" eaLnBrk="1" hangingPunct="1">
              <a:buFont typeface="Wingdings" pitchFamily="2" charset="2"/>
              <a:buChar char="q"/>
              <a:defRPr/>
            </a:pPr>
            <a:r>
              <a:rPr lang="fa-IR" sz="2800" b="1" dirty="0">
                <a:solidFill>
                  <a:srgbClr val="000000"/>
                </a:solidFill>
                <a:latin typeface="Perpetua" pitchFamily="18" charset="0"/>
                <a:cs typeface="B Nazanin" pitchFamily="2" charset="-78"/>
              </a:rPr>
              <a:t>بررسی برای آنومالی های مادرزادی</a:t>
            </a:r>
          </a:p>
          <a:p>
            <a:pPr lvl="2" algn="r" rtl="1" eaLnBrk="1" hangingPunct="1">
              <a:buFont typeface="Wingdings" pitchFamily="2" charset="2"/>
              <a:buChar char="q"/>
              <a:defRPr/>
            </a:pPr>
            <a:r>
              <a:rPr lang="fa-IR" sz="2800" b="1" dirty="0">
                <a:solidFill>
                  <a:srgbClr val="000000"/>
                </a:solidFill>
                <a:latin typeface="Perpetua" pitchFamily="18" charset="0"/>
                <a:cs typeface="B Nazanin" pitchFamily="2" charset="-78"/>
              </a:rPr>
              <a:t> مشکلات قلبی- عروقی </a:t>
            </a:r>
          </a:p>
          <a:p>
            <a:pPr lvl="2" algn="r" rtl="1" eaLnBrk="1" hangingPunct="1">
              <a:buFont typeface="Wingdings" pitchFamily="2" charset="2"/>
              <a:buChar char="q"/>
              <a:defRPr/>
            </a:pPr>
            <a:r>
              <a:rPr lang="fa-IR" sz="2800" b="1" dirty="0">
                <a:solidFill>
                  <a:srgbClr val="000000"/>
                </a:solidFill>
                <a:latin typeface="Perpetua" pitchFamily="18" charset="0"/>
                <a:cs typeface="B Nazanin" pitchFamily="2" charset="-78"/>
              </a:rPr>
              <a:t> مشکلات شنوائی</a:t>
            </a:r>
            <a:endParaRPr lang="en-US" sz="2800" b="1" dirty="0">
              <a:solidFill>
                <a:srgbClr val="000000"/>
              </a:solidFill>
              <a:latin typeface="Perpetua" pitchFamily="18" charset="0"/>
              <a:cs typeface="B Nazanin" pitchFamily="2" charset="-78"/>
            </a:endParaRPr>
          </a:p>
          <a:p>
            <a:pPr algn="r" rtl="1" eaLnBrk="1" hangingPunct="1">
              <a:defRPr/>
            </a:pPr>
            <a:endParaRPr lang="en-US" sz="2200" b="1" dirty="0">
              <a:latin typeface="Perpet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5514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fa-IR" sz="3600" dirty="0">
                <a:solidFill>
                  <a:srgbClr val="FF0000"/>
                </a:solidFill>
                <a:cs typeface="B Titr" pitchFamily="2" charset="-78"/>
              </a:rPr>
              <a:t>لووتیروکسین</a:t>
            </a:r>
            <a:endParaRPr lang="en-US" sz="3600" dirty="0">
              <a:solidFill>
                <a:srgbClr val="FF0000"/>
              </a:solidFill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 rtl="1"/>
            <a:r>
              <a:rPr lang="fa-IR" sz="2400" dirty="0">
                <a:cs typeface="B Titr" pitchFamily="2" charset="-78"/>
              </a:rPr>
              <a:t>قرص لووتیروکسین نباید همزمان با قطره آهن، داروهای حاوی کلسیم و مولتی ویتامین مصرف شود.( 1 تا 2 ساعت فاصله با آهن و 4 ساعت فاصله با کلسیم)</a:t>
            </a:r>
          </a:p>
          <a:p>
            <a:pPr algn="just" rtl="1"/>
            <a:r>
              <a:rPr lang="fa-IR" sz="2400" dirty="0">
                <a:cs typeface="B Titr" pitchFamily="2" charset="-78"/>
              </a:rPr>
              <a:t>مصرف همزمان قرص با شیرهای دارای ترکیبات سویا (ایزومیل) جذب لووتیروکسین را مختل می کند.</a:t>
            </a:r>
          </a:p>
          <a:p>
            <a:pPr algn="just" rtl="1"/>
            <a:r>
              <a:rPr lang="fa-IR" sz="2400" dirty="0">
                <a:cs typeface="B Titr" pitchFamily="2" charset="-78"/>
              </a:rPr>
              <a:t>بهتر است یک ساعت قبل از قرص تا یکساعت بعد از قرص چیزی خورده نشود.</a:t>
            </a:r>
          </a:p>
          <a:p>
            <a:pPr algn="r" rtl="1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76" y="3068960"/>
            <a:ext cx="2914650" cy="1741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7018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fa-IR" sz="3600" dirty="0">
                <a:solidFill>
                  <a:srgbClr val="FF0000"/>
                </a:solidFill>
                <a:cs typeface="B Titr" pitchFamily="2" charset="-78"/>
              </a:rPr>
              <a:t>لووتیروکسین</a:t>
            </a:r>
            <a:endParaRPr lang="en-US" sz="3600" dirty="0">
              <a:solidFill>
                <a:srgbClr val="FF0000"/>
              </a:solidFill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rtl="1"/>
            <a:r>
              <a:rPr lang="fa-IR" sz="2400" dirty="0">
                <a:cs typeface="B Titr" pitchFamily="2" charset="-78"/>
              </a:rPr>
              <a:t>مصرف همزمان قرص با شیر مادر بلامانع است.</a:t>
            </a:r>
          </a:p>
          <a:p>
            <a:pPr algn="just" rtl="1"/>
            <a:r>
              <a:rPr lang="fa-IR" sz="2400" dirty="0">
                <a:cs typeface="B Titr" pitchFamily="2" charset="-78"/>
              </a:rPr>
              <a:t>در صورت استفراغ شیرخوار در کم تر از نیم ساعت از مصرف دارو مجدا دارو خورانده شود.</a:t>
            </a:r>
          </a:p>
          <a:p>
            <a:pPr algn="just" rtl="1"/>
            <a:r>
              <a:rPr lang="fa-IR" sz="2400" dirty="0">
                <a:cs typeface="B Titr" pitchFamily="2" charset="-78"/>
              </a:rPr>
              <a:t>حل کردن قرص با شیرمادر و آب بلامانع است.</a:t>
            </a:r>
          </a:p>
          <a:p>
            <a:pPr algn="just" rtl="1"/>
            <a:r>
              <a:rPr lang="fa-IR" sz="2400" dirty="0">
                <a:cs typeface="B Titr" pitchFamily="2" charset="-78"/>
              </a:rPr>
              <a:t>حل کردن و نگه داشتن قرص برای روزهای دیگر ، اصلا توصیه نمی شود.</a:t>
            </a:r>
          </a:p>
          <a:p>
            <a:pPr algn="just" rtl="1"/>
            <a:endParaRPr lang="fa-IR" sz="2400" dirty="0">
              <a:cs typeface="B Titr" pitchFamily="2" charset="-78"/>
            </a:endParaRPr>
          </a:p>
          <a:p>
            <a:pPr algn="r" rtl="1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76" y="3068960"/>
            <a:ext cx="2914650" cy="1741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8216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EAB370-0850-492A-1456-77F5A1C2FA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3808" y="514925"/>
            <a:ext cx="4464495" cy="6343075"/>
          </a:xfrm>
        </p:spPr>
        <p:txBody>
          <a:bodyPr>
            <a:noAutofit/>
          </a:bodyPr>
          <a:lstStyle/>
          <a:p>
            <a:pPr algn="just" rtl="1"/>
            <a:r>
              <a:rPr lang="fa-IR" sz="2000" b="1" dirty="0"/>
              <a:t>دوز پیشنهادی شروع درمان 10 تا 15 میکروگرم به ازای هر کیلوگرم وزن بدن نوزاد در طی روز می باشد.</a:t>
            </a:r>
          </a:p>
          <a:p>
            <a:pPr algn="just" rtl="1"/>
            <a:r>
              <a:rPr lang="fa-IR" sz="2000" b="1" dirty="0"/>
              <a:t>در نوزادان با غلظت خیلی کم </a:t>
            </a:r>
            <a:r>
              <a:rPr lang="en-US" sz="2000" b="1" dirty="0"/>
              <a:t>T4</a:t>
            </a:r>
            <a:r>
              <a:rPr lang="fa-IR" sz="2000" b="1" dirty="0"/>
              <a:t> ( کم تر یا مساوی 5 میکروگرم بر دسی لیتر) با دوز 50 میکرو گرم در روز شروع می شود.</a:t>
            </a:r>
          </a:p>
          <a:p>
            <a:pPr algn="just" rtl="1"/>
            <a:r>
              <a:rPr lang="fa-IR" sz="2000" b="1" dirty="0"/>
              <a:t>عدم افزایش غلظت </a:t>
            </a:r>
            <a:r>
              <a:rPr lang="en-US" sz="2000" b="1" dirty="0"/>
              <a:t>T4</a:t>
            </a:r>
            <a:r>
              <a:rPr lang="fa-IR" sz="2000" b="1" dirty="0"/>
              <a:t> سرمی پس از دو هفته از شروع درمان و یا عدم کاهش مورد انتظار سطح </a:t>
            </a:r>
            <a:r>
              <a:rPr lang="en-US" sz="2000" b="1" dirty="0"/>
              <a:t>TSH</a:t>
            </a:r>
            <a:r>
              <a:rPr lang="fa-IR" sz="2000" b="1" dirty="0"/>
              <a:t> ، بیانگر دریافت مقدار ناکافی  قرص لووتیروکسین است. ( عدم مصرف دارو، دوز ناکافی دارو، نامرغوب بودن دارو، روش غلط مصرف دارو و مصرف شیرهای ++ حاوی ترکیبات سویا و یا داروهاتی دیگر که با جذب لووتیروکسین تداخل دارند)</a:t>
            </a:r>
            <a:endParaRPr lang="en-US" sz="2000" b="1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D35919-D965-A304-42B1-33FEDD808A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598" y="1196753"/>
            <a:ext cx="1730153" cy="2376263"/>
          </a:xfrm>
        </p:spPr>
        <p:txBody>
          <a:bodyPr>
            <a:normAutofit/>
          </a:bodyPr>
          <a:lstStyle/>
          <a:p>
            <a:pPr algn="ctr" rtl="1"/>
            <a:r>
              <a:rPr lang="fa-IR" sz="4400" b="1" dirty="0">
                <a:solidFill>
                  <a:srgbClr val="FF0000"/>
                </a:solidFill>
                <a:cs typeface="B Titr" panose="00000700000000000000" pitchFamily="2" charset="-78"/>
              </a:rPr>
              <a:t>آغاز درمان دارویی</a:t>
            </a:r>
            <a:endParaRPr lang="en-US" sz="4400" b="1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853068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00B92E-24EE-93DE-9201-D73053DE7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1498604"/>
            <a:ext cx="2162201" cy="1278466"/>
          </a:xfrm>
        </p:spPr>
        <p:txBody>
          <a:bodyPr>
            <a:normAutofit/>
          </a:bodyPr>
          <a:lstStyle/>
          <a:p>
            <a:pPr algn="ctr" rtl="1"/>
            <a:r>
              <a:rPr lang="fa-IR" sz="3200" dirty="0">
                <a:solidFill>
                  <a:srgbClr val="FF0000"/>
                </a:solidFill>
                <a:cs typeface="B Titr" panose="00000700000000000000" pitchFamily="2" charset="-78"/>
              </a:rPr>
              <a:t>تعدیل دوز لووتیروکسین</a:t>
            </a:r>
            <a:endParaRPr lang="en-US" sz="32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C18CCF-95A1-55A4-7020-2E01D31A16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1801" y="514925"/>
            <a:ext cx="4185512" cy="6343075"/>
          </a:xfrm>
        </p:spPr>
        <p:txBody>
          <a:bodyPr>
            <a:normAutofit/>
          </a:bodyPr>
          <a:lstStyle/>
          <a:p>
            <a:pPr algn="justLow" rtl="1"/>
            <a:r>
              <a:rPr lang="fa-IR" sz="2400" b="1" dirty="0"/>
              <a:t>دوز قرص لووتیروکسین باید با توجه به غلظت </a:t>
            </a:r>
            <a:r>
              <a:rPr lang="en-US" sz="2400" b="1" dirty="0"/>
              <a:t>T4</a:t>
            </a:r>
            <a:r>
              <a:rPr lang="fa-IR" sz="2400" b="1" dirty="0"/>
              <a:t> و یا </a:t>
            </a:r>
            <a:r>
              <a:rPr lang="en-US" sz="2400" b="1" dirty="0"/>
              <a:t> Free T4</a:t>
            </a:r>
            <a:r>
              <a:rPr lang="fa-IR" sz="2400" b="1" dirty="0"/>
              <a:t> و علائم بالینی و غلظت </a:t>
            </a:r>
            <a:r>
              <a:rPr lang="en-US" sz="2400" b="1" dirty="0"/>
              <a:t>TSH</a:t>
            </a:r>
            <a:r>
              <a:rPr lang="fa-IR" sz="2400" b="1" dirty="0"/>
              <a:t> تعدیل گردد.</a:t>
            </a:r>
          </a:p>
          <a:p>
            <a:pPr algn="justLow" rtl="1"/>
            <a:r>
              <a:rPr lang="fa-IR" sz="2400" b="1" dirty="0"/>
              <a:t>مهمترین فاکتور تعدیل دوز قرص، غلظت </a:t>
            </a:r>
            <a:r>
              <a:rPr lang="en-US" sz="2400" b="1" dirty="0"/>
              <a:t>T4 </a:t>
            </a:r>
            <a:r>
              <a:rPr lang="fa-IR" sz="2400" b="1" dirty="0"/>
              <a:t> است.</a:t>
            </a:r>
          </a:p>
          <a:p>
            <a:pPr algn="justLow" rtl="1"/>
            <a:r>
              <a:rPr lang="fa-IR" sz="2400" b="1" dirty="0"/>
              <a:t>در برخی بیماران که دارو را به درستی مصرف نمی کنند ممکن است 2 تا 3 روز قبل از آزمایش قرص لووتیروکسین به مقدار زیاد مصرف گردد که این امر موجب غلظت سرمی بالای </a:t>
            </a:r>
            <a:r>
              <a:rPr lang="en-US" sz="2400" b="1" dirty="0"/>
              <a:t>T4</a:t>
            </a:r>
            <a:r>
              <a:rPr lang="fa-IR" sz="2400" b="1" dirty="0"/>
              <a:t> و </a:t>
            </a:r>
            <a:r>
              <a:rPr lang="en-US" sz="2400" b="1" dirty="0"/>
              <a:t>TSH</a:t>
            </a:r>
            <a:r>
              <a:rPr lang="fa-IR" sz="2400" b="1" dirty="0"/>
              <a:t> ( هر دو) خواهد شد.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67613996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69CD0A-2AE7-A0D5-2DB0-EE547DB454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9792" y="514925"/>
            <a:ext cx="4824535" cy="6010419"/>
          </a:xfrm>
        </p:spPr>
        <p:txBody>
          <a:bodyPr/>
          <a:lstStyle/>
          <a:p>
            <a:pPr algn="r" rtl="1"/>
            <a:r>
              <a:rPr lang="fa-IR" sz="3200" dirty="0">
                <a:cs typeface="B Titr" panose="00000700000000000000" pitchFamily="2" charset="-78"/>
              </a:rPr>
              <a:t>تاکی کاردی</a:t>
            </a:r>
          </a:p>
          <a:p>
            <a:pPr algn="r" rtl="1"/>
            <a:r>
              <a:rPr lang="fa-IR" sz="3200" dirty="0">
                <a:cs typeface="B Titr" panose="00000700000000000000" pitchFamily="2" charset="-78"/>
              </a:rPr>
              <a:t>عصبی شدن بیش از حد</a:t>
            </a:r>
          </a:p>
          <a:p>
            <a:pPr algn="r" rtl="1"/>
            <a:r>
              <a:rPr lang="fa-IR" sz="3200" dirty="0">
                <a:cs typeface="B Titr" panose="00000700000000000000" pitchFamily="2" charset="-78"/>
              </a:rPr>
              <a:t>اختلال در خواب</a:t>
            </a:r>
          </a:p>
          <a:p>
            <a:pPr algn="r" rtl="1"/>
            <a:r>
              <a:rPr lang="fa-IR" sz="3200" dirty="0">
                <a:cs typeface="B Titr" panose="00000700000000000000" pitchFamily="2" charset="-78"/>
              </a:rPr>
              <a:t>افزایش بیش از حد سن استخوانی</a:t>
            </a:r>
          </a:p>
          <a:p>
            <a:pPr algn="r" rtl="1"/>
            <a:r>
              <a:rPr lang="fa-IR" sz="3200" dirty="0">
                <a:cs typeface="B Titr" panose="00000700000000000000" pitchFamily="2" charset="-78"/>
              </a:rPr>
              <a:t>بروز اختلالات خلقی-سرشتی</a:t>
            </a:r>
          </a:p>
          <a:p>
            <a:pPr algn="r" rtl="1"/>
            <a:r>
              <a:rPr lang="fa-IR" sz="3200" dirty="0">
                <a:cs typeface="B Titr" panose="00000700000000000000" pitchFamily="2" charset="-78"/>
              </a:rPr>
              <a:t>وزن نگرفتن همراه با علائم دیگر تیروتوکسیکوز</a:t>
            </a:r>
          </a:p>
          <a:p>
            <a:pPr algn="r" rtl="1"/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E1EC42-9491-972B-E215-4F2EE616FD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090193" cy="1083979"/>
          </a:xfrm>
        </p:spPr>
        <p:txBody>
          <a:bodyPr>
            <a:normAutofit/>
          </a:bodyPr>
          <a:lstStyle/>
          <a:p>
            <a:pPr algn="ctr" rtl="1"/>
            <a:r>
              <a:rPr lang="fa-IR" sz="3200" dirty="0">
                <a:solidFill>
                  <a:srgbClr val="FF0000"/>
                </a:solidFill>
                <a:cs typeface="B Titr" panose="00000700000000000000" pitchFamily="2" charset="-78"/>
              </a:rPr>
              <a:t>علائم درمان بیش از حد</a:t>
            </a:r>
            <a:endParaRPr lang="en-US" sz="32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2044100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F0ECD2-BFCC-F5D8-E91E-6A509925D2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6812" y="514925"/>
            <a:ext cx="5575507" cy="5526437"/>
          </a:xfrm>
        </p:spPr>
        <p:txBody>
          <a:bodyPr>
            <a:normAutofit/>
          </a:bodyPr>
          <a:lstStyle/>
          <a:p>
            <a:pPr algn="r" rtl="1"/>
            <a:r>
              <a:rPr lang="fa-IR" sz="3200" dirty="0">
                <a:cs typeface="B Titr" panose="00000700000000000000" pitchFamily="2" charset="-78"/>
              </a:rPr>
              <a:t>شیوع بالای ابتلای همزمان به مشکلات قلبی – عروقی</a:t>
            </a:r>
          </a:p>
          <a:p>
            <a:pPr marL="0" indent="0" algn="r" rtl="1">
              <a:buNone/>
            </a:pPr>
            <a:endParaRPr lang="fa-IR" sz="3200" dirty="0">
              <a:cs typeface="B Titr" panose="00000700000000000000" pitchFamily="2" charset="-78"/>
            </a:endParaRPr>
          </a:p>
          <a:p>
            <a:pPr algn="r" rtl="1"/>
            <a:r>
              <a:rPr lang="fa-IR" sz="3200" dirty="0">
                <a:cs typeface="B Titr" panose="00000700000000000000" pitchFamily="2" charset="-78"/>
              </a:rPr>
              <a:t>شنوایی</a:t>
            </a:r>
          </a:p>
          <a:p>
            <a:pPr marL="0" indent="0" algn="r" rtl="1">
              <a:buNone/>
            </a:pPr>
            <a:endParaRPr lang="fa-IR" sz="3200" dirty="0">
              <a:cs typeface="B Titr" panose="00000700000000000000" pitchFamily="2" charset="-78"/>
            </a:endParaRPr>
          </a:p>
          <a:p>
            <a:pPr algn="r" rtl="1"/>
            <a:r>
              <a:rPr lang="fa-IR" sz="3200" dirty="0">
                <a:cs typeface="B Titr" panose="00000700000000000000" pitchFamily="2" charset="-78"/>
              </a:rPr>
              <a:t>دندانپزشکی ( </a:t>
            </a:r>
            <a:r>
              <a:rPr lang="en-US" sz="3200" dirty="0">
                <a:cs typeface="B Titr" panose="00000700000000000000" pitchFamily="2" charset="-78"/>
              </a:rPr>
              <a:t>Tooth Agenesis</a:t>
            </a:r>
            <a:r>
              <a:rPr lang="fa-IR" sz="3200" dirty="0">
                <a:cs typeface="B Titr" panose="00000700000000000000" pitchFamily="2" charset="-78"/>
              </a:rPr>
              <a:t> )</a:t>
            </a:r>
          </a:p>
          <a:p>
            <a:pPr marL="0" indent="0" algn="r" rtl="1">
              <a:buNone/>
            </a:pPr>
            <a:endParaRPr lang="fa-IR" sz="3200" dirty="0">
              <a:cs typeface="B Titr" panose="00000700000000000000" pitchFamily="2" charset="-78"/>
            </a:endParaRPr>
          </a:p>
          <a:p>
            <a:pPr algn="r" rtl="1"/>
            <a:r>
              <a:rPr lang="fa-IR" sz="3200" dirty="0">
                <a:cs typeface="B Titr" panose="00000700000000000000" pitchFamily="2" charset="-78"/>
              </a:rPr>
              <a:t>گلوکوما</a:t>
            </a:r>
            <a:endParaRPr lang="en-US" sz="3200" dirty="0">
              <a:cs typeface="B Titr" panose="00000700000000000000" pitchFamily="2" charset="-78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10341E-E262-712D-AFC2-C3290AF953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43" y="2789766"/>
            <a:ext cx="1874169" cy="1278467"/>
          </a:xfrm>
        </p:spPr>
        <p:txBody>
          <a:bodyPr>
            <a:normAutofit fontScale="92500" lnSpcReduction="20000"/>
          </a:bodyPr>
          <a:lstStyle/>
          <a:p>
            <a:pPr algn="ctr" rtl="1"/>
            <a:r>
              <a:rPr lang="fa-IR" sz="3200" dirty="0">
                <a:solidFill>
                  <a:srgbClr val="FF0000"/>
                </a:solidFill>
                <a:cs typeface="B Titr" panose="00000700000000000000" pitchFamily="2" charset="-78"/>
              </a:rPr>
              <a:t>اهمیت بررسی های دیگر</a:t>
            </a:r>
            <a:endParaRPr lang="en-US" sz="32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1806466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4690864" cy="795338"/>
          </a:xfrm>
        </p:spPr>
        <p:txBody>
          <a:bodyPr>
            <a:normAutofit fontScale="90000"/>
          </a:bodyPr>
          <a:lstStyle/>
          <a:p>
            <a:pPr algn="ctr" rtl="1">
              <a:defRPr/>
            </a:pPr>
            <a:r>
              <a:rPr lang="fa-IR" sz="4800" b="1" dirty="0">
                <a:solidFill>
                  <a:schemeClr val="accent2">
                    <a:lumMod val="75000"/>
                  </a:schemeClr>
                </a:solidFill>
                <a:cs typeface="B Nazanin" pitchFamily="2" charset="-78"/>
              </a:rPr>
              <a:t>پيگيری:</a:t>
            </a:r>
            <a:endParaRPr lang="en-US" sz="4800" b="1" dirty="0">
              <a:solidFill>
                <a:schemeClr val="accent2">
                  <a:lumMod val="75000"/>
                </a:schemeClr>
              </a:solidFill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00188"/>
            <a:ext cx="7829550" cy="2857500"/>
          </a:xfrm>
        </p:spPr>
        <p:txBody>
          <a:bodyPr>
            <a:normAutofit lnSpcReduction="10000"/>
          </a:bodyPr>
          <a:lstStyle/>
          <a:p>
            <a:pPr algn="r" rtl="1" eaLnBrk="1" hangingPunct="1"/>
            <a:r>
              <a:rPr lang="ar-SA" sz="3200" b="1" dirty="0">
                <a:solidFill>
                  <a:srgbClr val="000000"/>
                </a:solidFill>
                <a:latin typeface="Perpetua" pitchFamily="18" charset="0"/>
                <a:ea typeface="Majalla UI"/>
                <a:cs typeface="B Nazanin" pitchFamily="2" charset="-78"/>
              </a:rPr>
              <a:t>2</a:t>
            </a:r>
            <a:r>
              <a:rPr lang="fa-IR" sz="3200" b="1" dirty="0">
                <a:solidFill>
                  <a:srgbClr val="000000"/>
                </a:solidFill>
                <a:latin typeface="Perpetua" pitchFamily="18" charset="0"/>
                <a:ea typeface="Majalla UI"/>
                <a:cs typeface="B Nazanin" pitchFamily="2" charset="-78"/>
              </a:rPr>
              <a:t> </a:t>
            </a:r>
            <a:r>
              <a:rPr lang="ar-SA" sz="3200" b="1" dirty="0">
                <a:solidFill>
                  <a:srgbClr val="000000"/>
                </a:solidFill>
                <a:latin typeface="Perpetua" pitchFamily="18" charset="0"/>
                <a:ea typeface="Majalla UI"/>
                <a:cs typeface="B Nazanin" pitchFamily="2" charset="-78"/>
              </a:rPr>
              <a:t>و 4 هفته بعد از شروع درمان با قرص لووتيروکسين</a:t>
            </a:r>
          </a:p>
          <a:p>
            <a:pPr algn="r" rtl="1" eaLnBrk="1" hangingPunct="1"/>
            <a:r>
              <a:rPr lang="ar-SA" sz="3200" b="1" dirty="0">
                <a:solidFill>
                  <a:srgbClr val="000000"/>
                </a:solidFill>
                <a:latin typeface="Perpetua" pitchFamily="18" charset="0"/>
                <a:ea typeface="Majalla UI"/>
                <a:cs typeface="B Nazanin" pitchFamily="2" charset="-78"/>
              </a:rPr>
              <a:t>هر 2 ماه در طول 6 ماه اول زندگي</a:t>
            </a:r>
          </a:p>
          <a:p>
            <a:pPr algn="r" rtl="1" eaLnBrk="1" hangingPunct="1"/>
            <a:r>
              <a:rPr lang="ar-SA" sz="3200" b="1" dirty="0">
                <a:solidFill>
                  <a:srgbClr val="000000"/>
                </a:solidFill>
                <a:latin typeface="Perpetua" pitchFamily="18" charset="0"/>
                <a:ea typeface="Majalla UI"/>
                <a:cs typeface="B Nazanin" pitchFamily="2" charset="-78"/>
              </a:rPr>
              <a:t>هر 3 ماه بين سنين 6</a:t>
            </a:r>
            <a:r>
              <a:rPr lang="fa-IR" sz="3200" b="1" dirty="0">
                <a:solidFill>
                  <a:srgbClr val="000000"/>
                </a:solidFill>
                <a:latin typeface="Perpetua" pitchFamily="18" charset="0"/>
                <a:ea typeface="Majalla UI"/>
                <a:cs typeface="B Nazanin" pitchFamily="2" charset="-78"/>
              </a:rPr>
              <a:t> تا</a:t>
            </a:r>
            <a:r>
              <a:rPr lang="ar-SA" sz="3200" b="1" dirty="0">
                <a:solidFill>
                  <a:srgbClr val="000000"/>
                </a:solidFill>
                <a:latin typeface="Perpetua" pitchFamily="18" charset="0"/>
                <a:ea typeface="Majalla UI"/>
                <a:cs typeface="B Nazanin" pitchFamily="2" charset="-78"/>
              </a:rPr>
              <a:t>36 ماهگي </a:t>
            </a:r>
          </a:p>
          <a:p>
            <a:pPr algn="r" rtl="1" eaLnBrk="1" hangingPunct="1"/>
            <a:r>
              <a:rPr lang="ar-SA" sz="3200" b="1" dirty="0">
                <a:solidFill>
                  <a:srgbClr val="000000"/>
                </a:solidFill>
                <a:latin typeface="Perpetua" pitchFamily="18" charset="0"/>
                <a:ea typeface="Majalla UI"/>
                <a:cs typeface="B Nazanin" pitchFamily="2" charset="-78"/>
              </a:rPr>
              <a:t>هر </a:t>
            </a:r>
            <a:r>
              <a:rPr lang="fa-IR" sz="3200" b="1" dirty="0">
                <a:solidFill>
                  <a:srgbClr val="000000"/>
                </a:solidFill>
                <a:latin typeface="Perpetua" pitchFamily="18" charset="0"/>
                <a:ea typeface="Majalla UI"/>
                <a:cs typeface="B Nazanin" pitchFamily="2" charset="-78"/>
              </a:rPr>
              <a:t>6-3</a:t>
            </a:r>
            <a:r>
              <a:rPr lang="ar-SA" sz="3200" b="1" dirty="0">
                <a:solidFill>
                  <a:srgbClr val="000000"/>
                </a:solidFill>
                <a:latin typeface="Perpetua" pitchFamily="18" charset="0"/>
                <a:ea typeface="Majalla UI"/>
                <a:cs typeface="B Nazanin" pitchFamily="2" charset="-78"/>
              </a:rPr>
              <a:t> ماه از 36 ماهگي به بعد </a:t>
            </a:r>
            <a:r>
              <a:rPr lang="fa-IR" sz="3200" b="1" dirty="0">
                <a:solidFill>
                  <a:srgbClr val="000000"/>
                </a:solidFill>
                <a:latin typeface="Perpetua" pitchFamily="18" charset="0"/>
                <a:ea typeface="Majalla UI"/>
                <a:cs typeface="B Nazanin" pitchFamily="2" charset="-78"/>
              </a:rPr>
              <a:t>( درانواع دایمی بیماری)</a:t>
            </a:r>
            <a:endParaRPr lang="en-US" sz="3200" b="1" dirty="0">
              <a:solidFill>
                <a:srgbClr val="000000"/>
              </a:solidFill>
              <a:latin typeface="Perpetua" pitchFamily="18" charset="0"/>
              <a:ea typeface="Majalla UI"/>
              <a:cs typeface="B Nazanin" pitchFamily="2" charset="-78"/>
            </a:endParaRPr>
          </a:p>
        </p:txBody>
      </p:sp>
      <p:pic>
        <p:nvPicPr>
          <p:cNvPr id="45060" name="Picture 4" descr="cafce9da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149080"/>
            <a:ext cx="4876057" cy="2708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27292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/>
          </p:cNvSpPr>
          <p:nvPr>
            <p:ph type="title"/>
          </p:nvPr>
        </p:nvSpPr>
        <p:spPr>
          <a:xfrm>
            <a:off x="685801" y="514350"/>
            <a:ext cx="3958208" cy="700088"/>
          </a:xfrm>
        </p:spPr>
        <p:txBody>
          <a:bodyPr>
            <a:normAutofit fontScale="90000"/>
          </a:bodyPr>
          <a:lstStyle/>
          <a:p>
            <a:pPr algn="r" rtl="1" eaLnBrk="1" hangingPunct="1">
              <a:defRPr/>
            </a:pPr>
            <a:r>
              <a:rPr lang="fa-IR" sz="4800" b="1" dirty="0">
                <a:solidFill>
                  <a:schemeClr val="accent2">
                    <a:lumMod val="75000"/>
                  </a:schemeClr>
                </a:solidFill>
                <a:latin typeface="Franklin Gothic Book" pitchFamily="34" charset="0"/>
                <a:cs typeface="Titr" pitchFamily="2" charset="-78"/>
              </a:rPr>
              <a:t>نکات مهم:</a:t>
            </a:r>
            <a:endParaRPr lang="en-US" sz="4800" b="1" dirty="0">
              <a:solidFill>
                <a:schemeClr val="accent2">
                  <a:lumMod val="75000"/>
                </a:schemeClr>
              </a:solidFill>
              <a:latin typeface="Franklin Gothic Book" pitchFamily="34" charset="0"/>
              <a:cs typeface="Titr" pitchFamily="2" charset="-78"/>
            </a:endParaRPr>
          </a:p>
        </p:txBody>
      </p:sp>
      <p:sp>
        <p:nvSpPr>
          <p:cNvPr id="37891" name="Rectangle 3"/>
          <p:cNvSpPr>
            <a:spLocks noGrp="1"/>
          </p:cNvSpPr>
          <p:nvPr>
            <p:ph type="body" sz="half" idx="2"/>
          </p:nvPr>
        </p:nvSpPr>
        <p:spPr>
          <a:xfrm>
            <a:off x="500063" y="1500188"/>
            <a:ext cx="6736233" cy="3786187"/>
          </a:xfrm>
        </p:spPr>
        <p:txBody>
          <a:bodyPr>
            <a:normAutofit fontScale="92500" lnSpcReduction="10000"/>
          </a:bodyPr>
          <a:lstStyle/>
          <a:p>
            <a:pPr algn="r" rtl="1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fa-IR" sz="3600" b="1" dirty="0">
                <a:solidFill>
                  <a:srgbClr val="000000"/>
                </a:solidFill>
                <a:latin typeface="Perpetua" pitchFamily="18" charset="0"/>
                <a:cs typeface="B Nazanin" pitchFamily="2" charset="-78"/>
              </a:rPr>
              <a:t>ارزيابی اتيولوژيک:</a:t>
            </a:r>
          </a:p>
          <a:p>
            <a:pPr lvl="1" algn="r" rtl="1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ar-SA" sz="2800" b="1" dirty="0">
                <a:solidFill>
                  <a:srgbClr val="000000"/>
                </a:solidFill>
                <a:latin typeface="Perpetua" pitchFamily="18" charset="0"/>
                <a:ea typeface="Majalla UI"/>
                <a:cs typeface="B Nazanin" pitchFamily="2" charset="-78"/>
              </a:rPr>
              <a:t>راديوايزوتوپ</a:t>
            </a:r>
            <a:r>
              <a:rPr lang="ar-SA" sz="1800" b="1" dirty="0">
                <a:solidFill>
                  <a:srgbClr val="000000"/>
                </a:solidFill>
                <a:latin typeface="Perpetua" pitchFamily="18" charset="0"/>
                <a:ea typeface="Majalla UI"/>
                <a:cs typeface="B Nazanin" pitchFamily="2" charset="-78"/>
              </a:rPr>
              <a:t> </a:t>
            </a:r>
            <a:endParaRPr lang="fa-IR" sz="1800" b="1" dirty="0">
              <a:solidFill>
                <a:srgbClr val="000000"/>
              </a:solidFill>
              <a:latin typeface="Perpetua" pitchFamily="18" charset="0"/>
              <a:ea typeface="Majalla UI"/>
              <a:cs typeface="B Nazanin" pitchFamily="2" charset="-78"/>
            </a:endParaRPr>
          </a:p>
          <a:p>
            <a:pPr lvl="3" algn="r" rtl="1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fa-IR" sz="2000" b="1" dirty="0">
                <a:solidFill>
                  <a:srgbClr val="000000"/>
                </a:solidFill>
                <a:latin typeface="Perpetua" pitchFamily="18" charset="0"/>
                <a:ea typeface="Majalla UI"/>
                <a:cs typeface="B Nazanin" pitchFamily="2" charset="-78"/>
              </a:rPr>
              <a:t>در صورت عدم وجود اسکن با </a:t>
            </a:r>
            <a:r>
              <a:rPr lang="en-US" sz="2000" b="1" dirty="0">
                <a:solidFill>
                  <a:srgbClr val="000000"/>
                </a:solidFill>
                <a:latin typeface="Perpetua" pitchFamily="18" charset="0"/>
                <a:cs typeface="B Nazanin" pitchFamily="2" charset="-78"/>
              </a:rPr>
              <a:t>I 125</a:t>
            </a:r>
            <a:r>
              <a:rPr lang="fa-IR" sz="2000" b="1" dirty="0">
                <a:solidFill>
                  <a:srgbClr val="000000"/>
                </a:solidFill>
                <a:latin typeface="Perpetua" pitchFamily="18" charset="0"/>
                <a:cs typeface="B Nazanin" pitchFamily="2" charset="-78"/>
              </a:rPr>
              <a:t>، می توان از </a:t>
            </a:r>
            <a:r>
              <a:rPr lang="en-US" sz="2000" b="1" dirty="0">
                <a:solidFill>
                  <a:srgbClr val="000000"/>
                </a:solidFill>
                <a:latin typeface="Perpetua" pitchFamily="18" charset="0"/>
                <a:cs typeface="B Nazanin" pitchFamily="2" charset="-78"/>
              </a:rPr>
              <a:t>TC 99</a:t>
            </a:r>
            <a:r>
              <a:rPr lang="fa-IR" sz="2000" b="1" dirty="0">
                <a:solidFill>
                  <a:srgbClr val="000000"/>
                </a:solidFill>
                <a:latin typeface="Perpetua" pitchFamily="18" charset="0"/>
                <a:cs typeface="B Nazanin" pitchFamily="2" charset="-78"/>
              </a:rPr>
              <a:t> استفاده کرد</a:t>
            </a:r>
            <a:r>
              <a:rPr lang="fa-IR" sz="1800" b="1" dirty="0">
                <a:solidFill>
                  <a:srgbClr val="000000"/>
                </a:solidFill>
                <a:latin typeface="Perpetua" pitchFamily="18" charset="0"/>
                <a:cs typeface="B Nazanin" pitchFamily="2" charset="-78"/>
              </a:rPr>
              <a:t>.</a:t>
            </a:r>
          </a:p>
          <a:p>
            <a:pPr lvl="1" algn="r" rtl="1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ar-SA" sz="2800" b="1" dirty="0">
                <a:solidFill>
                  <a:srgbClr val="000000"/>
                </a:solidFill>
                <a:latin typeface="Perpetua" pitchFamily="18" charset="0"/>
                <a:cs typeface="B Nazanin" pitchFamily="2" charset="-78"/>
              </a:rPr>
              <a:t>سونوگرافي از تيروئيد،</a:t>
            </a:r>
            <a:endParaRPr lang="fa-IR" sz="2800" b="1" dirty="0">
              <a:solidFill>
                <a:srgbClr val="000000"/>
              </a:solidFill>
              <a:latin typeface="Perpetua" pitchFamily="18" charset="0"/>
              <a:cs typeface="B Nazanin" pitchFamily="2" charset="-78"/>
            </a:endParaRPr>
          </a:p>
          <a:p>
            <a:pPr lvl="1" algn="r" rtl="1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ar-SA" sz="2800" b="1" dirty="0">
                <a:solidFill>
                  <a:srgbClr val="000000"/>
                </a:solidFill>
                <a:latin typeface="Perpetua" pitchFamily="18" charset="0"/>
                <a:cs typeface="B Nazanin" pitchFamily="2" charset="-78"/>
              </a:rPr>
              <a:t>راديولوژي از زانو</a:t>
            </a:r>
            <a:r>
              <a:rPr lang="fa-IR" sz="2800" b="1" dirty="0">
                <a:solidFill>
                  <a:srgbClr val="000000"/>
                </a:solidFill>
                <a:latin typeface="Perpetua" pitchFamily="18" charset="0"/>
                <a:cs typeface="B Nazanin" pitchFamily="2" charset="-78"/>
              </a:rPr>
              <a:t> برای تعيين سن استخوانی</a:t>
            </a:r>
          </a:p>
          <a:p>
            <a:pPr lvl="1" algn="r" rtl="1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ar-SA" sz="2800" b="1" dirty="0">
                <a:solidFill>
                  <a:srgbClr val="000000"/>
                </a:solidFill>
                <a:latin typeface="Perpetua" pitchFamily="18" charset="0"/>
                <a:cs typeface="B Nazanin" pitchFamily="2" charset="-78"/>
              </a:rPr>
              <a:t>اندازه گيري تيروگلوبولين</a:t>
            </a:r>
            <a:endParaRPr lang="fa-IR" sz="2800" b="1" dirty="0">
              <a:solidFill>
                <a:srgbClr val="000000"/>
              </a:solidFill>
              <a:latin typeface="Perpetua" pitchFamily="18" charset="0"/>
              <a:cs typeface="B Nazanin" pitchFamily="2" charset="-78"/>
            </a:endParaRPr>
          </a:p>
          <a:p>
            <a:pPr lvl="1" algn="r" rtl="1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ar-SA" sz="2800" b="1" dirty="0">
                <a:solidFill>
                  <a:srgbClr val="000000"/>
                </a:solidFill>
                <a:latin typeface="Perpetua" pitchFamily="18" charset="0"/>
                <a:cs typeface="B Nazanin" pitchFamily="2" charset="-78"/>
              </a:rPr>
              <a:t>آنتي بادي هاي ضد گيرنده تيروتروپين سرم</a:t>
            </a:r>
            <a:endParaRPr lang="fa-IR" sz="2800" b="1" dirty="0">
              <a:solidFill>
                <a:srgbClr val="000000"/>
              </a:solidFill>
              <a:latin typeface="Perpetua" pitchFamily="18" charset="0"/>
              <a:cs typeface="B Nazanin" pitchFamily="2" charset="-78"/>
            </a:endParaRPr>
          </a:p>
          <a:p>
            <a:pPr lvl="1" algn="r" rtl="1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fa-IR" sz="2800" b="1" dirty="0">
                <a:solidFill>
                  <a:srgbClr val="000000"/>
                </a:solidFill>
                <a:latin typeface="Perpetua" pitchFamily="18" charset="0"/>
                <a:cs typeface="B Nazanin" pitchFamily="2" charset="-78"/>
              </a:rPr>
              <a:t>اندازه گيری</a:t>
            </a:r>
            <a:r>
              <a:rPr lang="ar-SA" sz="2800" b="1" dirty="0">
                <a:solidFill>
                  <a:srgbClr val="000000"/>
                </a:solidFill>
                <a:latin typeface="Perpetua" pitchFamily="18" charset="0"/>
                <a:cs typeface="B Nazanin" pitchFamily="2" charset="-78"/>
              </a:rPr>
              <a:t> يد</a:t>
            </a:r>
            <a:r>
              <a:rPr lang="fa-IR" sz="2800" b="1" dirty="0">
                <a:solidFill>
                  <a:srgbClr val="000000"/>
                </a:solidFill>
                <a:latin typeface="Perpetua" pitchFamily="18" charset="0"/>
                <a:cs typeface="B Nazanin" pitchFamily="2" charset="-78"/>
              </a:rPr>
              <a:t> در</a:t>
            </a:r>
            <a:r>
              <a:rPr lang="ar-SA" sz="2800" b="1" dirty="0">
                <a:solidFill>
                  <a:srgbClr val="000000"/>
                </a:solidFill>
                <a:latin typeface="Perpetua" pitchFamily="18" charset="0"/>
                <a:cs typeface="B Nazanin" pitchFamily="2" charset="-78"/>
              </a:rPr>
              <a:t>ادرار </a:t>
            </a:r>
            <a:endParaRPr lang="fa-IR" sz="2800" b="1" dirty="0">
              <a:solidFill>
                <a:srgbClr val="000000"/>
              </a:solidFill>
              <a:latin typeface="Perpetua" pitchFamily="18" charset="0"/>
              <a:cs typeface="B Nazanin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7188" y="5643563"/>
            <a:ext cx="8358187" cy="3778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 rtl="1">
              <a:lnSpc>
                <a:spcPct val="90000"/>
              </a:lnSpc>
              <a:defRPr/>
            </a:pPr>
            <a:r>
              <a:rPr lang="ar-SA" sz="2000" b="1" dirty="0">
                <a:solidFill>
                  <a:schemeClr val="accent2">
                    <a:lumMod val="75000"/>
                  </a:schemeClr>
                </a:solidFill>
                <a:latin typeface="Perpetua" pitchFamily="18" charset="0"/>
                <a:cs typeface="B Nazanin" pitchFamily="2" charset="-78"/>
              </a:rPr>
              <a:t>هيچگاه نبايد برای </a:t>
            </a:r>
            <a:r>
              <a:rPr lang="fa-IR" sz="2000" b="1" dirty="0">
                <a:solidFill>
                  <a:schemeClr val="accent2">
                    <a:lumMod val="75000"/>
                  </a:schemeClr>
                </a:solidFill>
                <a:latin typeface="Perpetua" pitchFamily="18" charset="0"/>
                <a:cs typeface="B Nazanin" pitchFamily="2" charset="-78"/>
              </a:rPr>
              <a:t>ارزیابی اتیولوژیک</a:t>
            </a:r>
            <a:r>
              <a:rPr lang="ar-SA" sz="2000" b="1" dirty="0">
                <a:solidFill>
                  <a:schemeClr val="accent2">
                    <a:lumMod val="75000"/>
                  </a:schemeClr>
                </a:solidFill>
                <a:latin typeface="Perpetua" pitchFamily="18" charset="0"/>
                <a:cs typeface="B Nazanin" pitchFamily="2" charset="-78"/>
              </a:rPr>
              <a:t>، شروع درمان را به تعويق انداخت.</a:t>
            </a:r>
            <a:endParaRPr lang="fa-IR" sz="2000" b="1" dirty="0">
              <a:solidFill>
                <a:schemeClr val="accent2">
                  <a:lumMod val="75000"/>
                </a:schemeClr>
              </a:solidFill>
              <a:latin typeface="Perpetua" pitchFamily="18" charset="0"/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3224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7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7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/>
          </p:cNvSpPr>
          <p:nvPr>
            <p:ph type="title"/>
          </p:nvPr>
        </p:nvSpPr>
        <p:spPr>
          <a:xfrm>
            <a:off x="457200" y="714375"/>
            <a:ext cx="8229600" cy="714375"/>
          </a:xfrm>
        </p:spPr>
        <p:txBody>
          <a:bodyPr>
            <a:normAutofit fontScale="90000"/>
          </a:bodyPr>
          <a:lstStyle/>
          <a:p>
            <a:pPr algn="r" eaLnBrk="1" hangingPunct="1">
              <a:defRPr/>
            </a:pPr>
            <a:r>
              <a:rPr lang="fa-IR" sz="4400" b="1" dirty="0">
                <a:solidFill>
                  <a:schemeClr val="accent2">
                    <a:lumMod val="75000"/>
                  </a:schemeClr>
                </a:solidFill>
                <a:latin typeface="Franklin Gothic Book" pitchFamily="34" charset="0"/>
                <a:cs typeface="B Nazanin" pitchFamily="2" charset="-78"/>
              </a:rPr>
              <a:t>ارزيابی بيمار(</a:t>
            </a:r>
            <a:r>
              <a:rPr lang="fa-IR" sz="4400" b="1" dirty="0">
                <a:solidFill>
                  <a:schemeClr val="accent2">
                    <a:lumMod val="75000"/>
                  </a:schemeClr>
                </a:solidFill>
                <a:latin typeface="Perpetua" pitchFamily="18" charset="0"/>
                <a:cs typeface="B Nazanin" pitchFamily="2" charset="-78"/>
              </a:rPr>
              <a:t>بعد از 3 سال درمان):2 روش</a:t>
            </a:r>
            <a:endParaRPr lang="en-US" sz="4400" b="1" dirty="0">
              <a:solidFill>
                <a:schemeClr val="accent2">
                  <a:lumMod val="75000"/>
                </a:schemeClr>
              </a:solidFill>
              <a:latin typeface="Franklin Gothic Book" pitchFamily="34" charset="0"/>
              <a:cs typeface="B Nazanin" pitchFamily="2" charset="-78"/>
            </a:endParaRPr>
          </a:p>
        </p:txBody>
      </p:sp>
      <p:sp>
        <p:nvSpPr>
          <p:cNvPr id="40963" name="Rectangle 3"/>
          <p:cNvSpPr>
            <a:spLocks noGrp="1"/>
          </p:cNvSpPr>
          <p:nvPr>
            <p:ph type="body" sz="half" idx="2"/>
          </p:nvPr>
        </p:nvSpPr>
        <p:spPr>
          <a:xfrm>
            <a:off x="142875" y="1643063"/>
            <a:ext cx="8786813" cy="4483100"/>
          </a:xfrm>
        </p:spPr>
        <p:txBody>
          <a:bodyPr/>
          <a:lstStyle/>
          <a:p>
            <a:pPr lvl="2" algn="r" rtl="1" eaLnBrk="1" hangingPunct="1">
              <a:buFont typeface="Wingdings" pitchFamily="2" charset="2"/>
              <a:buChar char="ü"/>
            </a:pPr>
            <a:r>
              <a:rPr lang="fa-IR" sz="2800" b="1" dirty="0">
                <a:latin typeface="Perpetua" pitchFamily="18" charset="0"/>
                <a:ea typeface="Majalla UI"/>
              </a:rPr>
              <a:t> </a:t>
            </a:r>
            <a:r>
              <a:rPr lang="fa-IR" sz="2800" b="1" dirty="0">
                <a:latin typeface="Perpetua" pitchFamily="18" charset="0"/>
                <a:ea typeface="Majalla UI"/>
                <a:cs typeface="B Nazanin" pitchFamily="2" charset="-78"/>
              </a:rPr>
              <a:t>قطع دارو و ارزيابی </a:t>
            </a:r>
            <a:r>
              <a:rPr lang="en-US" sz="2800" b="1" dirty="0">
                <a:latin typeface="Perpetua" pitchFamily="18" charset="0"/>
                <a:cs typeface="B Nazanin" pitchFamily="2" charset="-78"/>
              </a:rPr>
              <a:t>TSH</a:t>
            </a:r>
            <a:r>
              <a:rPr lang="fa-IR" sz="2800" b="1" dirty="0">
                <a:latin typeface="Perpetua" pitchFamily="18" charset="0"/>
                <a:cs typeface="B Nazanin" pitchFamily="2" charset="-78"/>
              </a:rPr>
              <a:t> و</a:t>
            </a:r>
            <a:r>
              <a:rPr lang="en-US" sz="2800" b="1" dirty="0">
                <a:latin typeface="Perpetua" pitchFamily="18" charset="0"/>
                <a:cs typeface="B Nazanin" pitchFamily="2" charset="-78"/>
              </a:rPr>
              <a:t>T4 </a:t>
            </a:r>
            <a:r>
              <a:rPr lang="fa-IR" sz="2800" b="1" dirty="0">
                <a:latin typeface="Perpetua" pitchFamily="18" charset="0"/>
                <a:cs typeface="B Nazanin" pitchFamily="2" charset="-78"/>
              </a:rPr>
              <a:t> بعد از 4 هفته</a:t>
            </a:r>
            <a:endParaRPr lang="en-US" sz="2800" b="1" dirty="0">
              <a:latin typeface="Perpetua" pitchFamily="18" charset="0"/>
              <a:cs typeface="B Nazanin" pitchFamily="2" charset="-78"/>
            </a:endParaRPr>
          </a:p>
          <a:p>
            <a:pPr lvl="2" algn="r" rtl="1" eaLnBrk="1" hangingPunct="1">
              <a:buFont typeface="Wingdings" pitchFamily="2" charset="2"/>
              <a:buChar char="ü"/>
            </a:pPr>
            <a:r>
              <a:rPr lang="fa-IR" sz="2800" b="1" dirty="0">
                <a:latin typeface="Perpetua" pitchFamily="18" charset="0"/>
                <a:cs typeface="B Nazanin" pitchFamily="2" charset="-78"/>
              </a:rPr>
              <a:t> کاهش دوز لووتيروکسين به نصف دوز مصرفی و ارزيابی 	</a:t>
            </a:r>
            <a:r>
              <a:rPr lang="en-US" sz="2800" b="1" dirty="0">
                <a:latin typeface="Perpetua" pitchFamily="18" charset="0"/>
                <a:cs typeface="B Nazanin" pitchFamily="2" charset="-78"/>
              </a:rPr>
              <a:t>TSH</a:t>
            </a:r>
            <a:r>
              <a:rPr lang="fa-IR" sz="2800" b="1" dirty="0">
                <a:latin typeface="Perpetua" pitchFamily="18" charset="0"/>
                <a:cs typeface="B Nazanin" pitchFamily="2" charset="-78"/>
              </a:rPr>
              <a:t> و </a:t>
            </a:r>
            <a:r>
              <a:rPr lang="en-US" sz="2800" b="1" dirty="0">
                <a:latin typeface="Perpetua" pitchFamily="18" charset="0"/>
                <a:cs typeface="B Nazanin" pitchFamily="2" charset="-78"/>
              </a:rPr>
              <a:t>T4</a:t>
            </a:r>
            <a:r>
              <a:rPr lang="fa-IR" sz="2800" b="1" dirty="0">
                <a:latin typeface="Perpetua" pitchFamily="18" charset="0"/>
                <a:cs typeface="B Nazanin" pitchFamily="2" charset="-78"/>
              </a:rPr>
              <a:t> بعد از 4 هفته</a:t>
            </a:r>
          </a:p>
        </p:txBody>
      </p:sp>
      <p:pic>
        <p:nvPicPr>
          <p:cNvPr id="46084" name="Picture 4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14688"/>
            <a:ext cx="5449888" cy="364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97335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/>
          </p:cNvSpPr>
          <p:nvPr>
            <p:ph type="title"/>
          </p:nvPr>
        </p:nvSpPr>
        <p:spPr>
          <a:xfrm>
            <a:off x="857250" y="188640"/>
            <a:ext cx="5298926" cy="1097235"/>
          </a:xfrm>
        </p:spPr>
        <p:txBody>
          <a:bodyPr>
            <a:normAutofit/>
          </a:bodyPr>
          <a:lstStyle/>
          <a:p>
            <a:pPr algn="r" eaLnBrk="1" hangingPunct="1">
              <a:defRPr/>
            </a:pPr>
            <a:r>
              <a:rPr lang="fa-IR" sz="3200" b="1" dirty="0">
                <a:solidFill>
                  <a:srgbClr val="FF0000"/>
                </a:solidFill>
                <a:latin typeface="Franklin Gothic Book" pitchFamily="34" charset="0"/>
                <a:cs typeface="B Nazanin" pitchFamily="2" charset="-78"/>
              </a:rPr>
              <a:t>علل آغاز برنامه غربالگری نوزادان در سطح کشور:</a:t>
            </a:r>
            <a:endParaRPr lang="en-US" sz="3200" b="1" dirty="0">
              <a:solidFill>
                <a:srgbClr val="FF0000"/>
              </a:solidFill>
              <a:latin typeface="Franklin Gothic Book" pitchFamily="34" charset="0"/>
              <a:cs typeface="B Nazanin" pitchFamily="2" charset="-78"/>
            </a:endParaRPr>
          </a:p>
        </p:txBody>
      </p:sp>
      <p:sp>
        <p:nvSpPr>
          <p:cNvPr id="61443" name="Rectangle 3"/>
          <p:cNvSpPr>
            <a:spLocks noGrp="1"/>
          </p:cNvSpPr>
          <p:nvPr>
            <p:ph type="body" sz="half" idx="2"/>
          </p:nvPr>
        </p:nvSpPr>
        <p:spPr>
          <a:xfrm>
            <a:off x="323528" y="1628775"/>
            <a:ext cx="6624736" cy="4860925"/>
          </a:xfrm>
        </p:spPr>
        <p:txBody>
          <a:bodyPr>
            <a:normAutofit fontScale="92500"/>
          </a:bodyPr>
          <a:lstStyle/>
          <a:p>
            <a:pPr algn="r" rtl="1" eaLnBrk="1" hangingPunct="1">
              <a:buFont typeface="Wingdings" pitchFamily="2" charset="2"/>
              <a:buChar char="q"/>
            </a:pPr>
            <a:r>
              <a:rPr lang="fa-IR" sz="2800" b="1" dirty="0">
                <a:latin typeface="Arial" pitchFamily="34" charset="0"/>
                <a:cs typeface="B Nazanin" pitchFamily="2" charset="-78"/>
              </a:rPr>
              <a:t> بروز بالا در کشور</a:t>
            </a:r>
          </a:p>
          <a:p>
            <a:pPr algn="r" rtl="1" eaLnBrk="1" hangingPunct="1">
              <a:buFont typeface="Wingdings" pitchFamily="2" charset="2"/>
              <a:buChar char="q"/>
            </a:pPr>
            <a:r>
              <a:rPr lang="fa-IR" sz="2800" b="1" dirty="0">
                <a:latin typeface="Arial" pitchFamily="34" charset="0"/>
                <a:cs typeface="B Nazanin" pitchFamily="2" charset="-78"/>
              </a:rPr>
              <a:t> نسبت هزينه به سود = 1 به 19</a:t>
            </a:r>
          </a:p>
          <a:p>
            <a:pPr algn="r" rtl="1" eaLnBrk="1" hangingPunct="1">
              <a:buFont typeface="Wingdings" pitchFamily="2" charset="2"/>
              <a:buChar char="q"/>
            </a:pPr>
            <a:r>
              <a:rPr lang="fa-IR" sz="2800" b="1" dirty="0">
                <a:latin typeface="Arial" pitchFamily="34" charset="0"/>
                <a:cs typeface="B Nazanin" pitchFamily="2" charset="-78"/>
              </a:rPr>
              <a:t> غربالگری آسان</a:t>
            </a:r>
          </a:p>
          <a:p>
            <a:pPr algn="r" rtl="1" eaLnBrk="1" hangingPunct="1">
              <a:buFont typeface="Wingdings" pitchFamily="2" charset="2"/>
              <a:buChar char="q"/>
            </a:pPr>
            <a:r>
              <a:rPr lang="fa-IR" sz="2800" b="1" dirty="0">
                <a:latin typeface="Arial" pitchFamily="34" charset="0"/>
                <a:cs typeface="B Nazanin" pitchFamily="2" charset="-78"/>
              </a:rPr>
              <a:t> عدم تشخيص بيش از 95% موارد در ماه اول تولد</a:t>
            </a:r>
          </a:p>
          <a:p>
            <a:pPr algn="r" rtl="1" eaLnBrk="1" hangingPunct="1">
              <a:buFont typeface="Wingdings" pitchFamily="2" charset="2"/>
              <a:buChar char="q"/>
            </a:pPr>
            <a:r>
              <a:rPr lang="fa-IR" sz="2800" b="1" dirty="0">
                <a:latin typeface="Arial" pitchFamily="34" charset="0"/>
                <a:cs typeface="B Nazanin" pitchFamily="2" charset="-78"/>
              </a:rPr>
              <a:t> عقب ماندگی ذهنی در 100% موارد درمان نشده</a:t>
            </a:r>
          </a:p>
          <a:p>
            <a:pPr algn="r" rtl="1" eaLnBrk="1" hangingPunct="1">
              <a:buFont typeface="Wingdings" pitchFamily="2" charset="2"/>
              <a:buChar char="q"/>
            </a:pPr>
            <a:r>
              <a:rPr lang="fa-IR" sz="2800" b="1" dirty="0">
                <a:latin typeface="Arial" pitchFamily="34" charset="0"/>
                <a:cs typeface="B Nazanin" pitchFamily="2" charset="-78"/>
              </a:rPr>
              <a:t> تشخيص آسان</a:t>
            </a:r>
          </a:p>
          <a:p>
            <a:pPr algn="r" rtl="1" eaLnBrk="1" hangingPunct="1">
              <a:buFont typeface="Wingdings" pitchFamily="2" charset="2"/>
              <a:buChar char="q"/>
            </a:pPr>
            <a:r>
              <a:rPr lang="fa-IR" sz="2800" b="1" dirty="0">
                <a:latin typeface="Arial" pitchFamily="34" charset="0"/>
                <a:cs typeface="B Nazanin" pitchFamily="2" charset="-78"/>
              </a:rPr>
              <a:t> درمان موثر، آسان و ارزان</a:t>
            </a:r>
          </a:p>
          <a:p>
            <a:pPr algn="r" rtl="1" eaLnBrk="1" hangingPunct="1">
              <a:buFont typeface="Wingdings" pitchFamily="2" charset="2"/>
              <a:buChar char="q"/>
            </a:pPr>
            <a:r>
              <a:rPr lang="fa-IR" sz="2800" b="1" dirty="0">
                <a:latin typeface="Arial" pitchFamily="34" charset="0"/>
                <a:cs typeface="B Nazanin" pitchFamily="2" charset="-78"/>
              </a:rPr>
              <a:t> وجود سيستم شبکه بهداشتی در کشور</a:t>
            </a:r>
          </a:p>
          <a:p>
            <a:pPr algn="ctr" rtl="1">
              <a:defRPr/>
            </a:pPr>
            <a:r>
              <a:rPr lang="ar-SA" sz="2800" b="1" dirty="0">
                <a:solidFill>
                  <a:schemeClr val="accent2">
                    <a:lumMod val="75000"/>
                  </a:schemeClr>
                </a:solidFill>
                <a:cs typeface="B Nazanin" pitchFamily="2" charset="-78"/>
              </a:rPr>
              <a:t>كشف يك بيمار</a:t>
            </a:r>
            <a:r>
              <a:rPr lang="fa-IR" sz="2800" b="1" dirty="0">
                <a:solidFill>
                  <a:schemeClr val="accent2">
                    <a:lumMod val="75000"/>
                  </a:schemeClr>
                </a:solidFill>
                <a:cs typeface="B Nazanin" pitchFamily="2" charset="-78"/>
              </a:rPr>
              <a:t>=</a:t>
            </a:r>
            <a:r>
              <a:rPr lang="ar-SA" sz="2800" b="1" dirty="0">
                <a:solidFill>
                  <a:schemeClr val="accent2">
                    <a:lumMod val="75000"/>
                  </a:schemeClr>
                </a:solidFill>
                <a:cs typeface="B Nazanin" pitchFamily="2" charset="-78"/>
              </a:rPr>
              <a:t> بيش از 78 ميليون ريال صرفه اقتصادي</a:t>
            </a:r>
            <a:endParaRPr lang="en-US" sz="2800" dirty="0">
              <a:solidFill>
                <a:schemeClr val="accent2">
                  <a:lumMod val="75000"/>
                </a:schemeClr>
              </a:solidFill>
              <a:cs typeface="B Nazanin" pitchFamily="2" charset="-78"/>
            </a:endParaRPr>
          </a:p>
          <a:p>
            <a:pPr>
              <a:defRPr/>
            </a:pPr>
            <a:endParaRPr lang="en-US" sz="2800" dirty="0">
              <a:solidFill>
                <a:schemeClr val="accent2">
                  <a:lumMod val="75000"/>
                </a:schemeClr>
              </a:solidFill>
            </a:endParaRPr>
          </a:p>
          <a:p>
            <a:pPr algn="r" rtl="1" eaLnBrk="1" hangingPunct="1">
              <a:buFont typeface="Wingdings" pitchFamily="2" charset="2"/>
              <a:buChar char="q"/>
            </a:pPr>
            <a:endParaRPr lang="en-US" sz="2800" dirty="0">
              <a:latin typeface="Arial" pitchFamily="34" charset="0"/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86698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4CBD65-DD28-417E-E66D-C70721AA34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9753" y="1340768"/>
            <a:ext cx="4617560" cy="4700594"/>
          </a:xfrm>
        </p:spPr>
        <p:txBody>
          <a:bodyPr>
            <a:normAutofit/>
          </a:bodyPr>
          <a:lstStyle/>
          <a:p>
            <a:pPr algn="just" rtl="1"/>
            <a:r>
              <a:rPr lang="fa-IR" sz="3200" dirty="0">
                <a:cs typeface="B Titr" panose="00000700000000000000" pitchFamily="2" charset="-78"/>
              </a:rPr>
              <a:t>ارزیابی بروز علائم مجدد بیماری و روند پیشرفت رشد و نمو: </a:t>
            </a:r>
          </a:p>
          <a:p>
            <a:pPr algn="just" rtl="1"/>
            <a:r>
              <a:rPr lang="fa-IR" sz="3200" dirty="0">
                <a:cs typeface="B Titr" panose="00000700000000000000" pitchFamily="2" charset="-78"/>
              </a:rPr>
              <a:t>4 هفته پس از قطع دارو</a:t>
            </a:r>
          </a:p>
          <a:p>
            <a:pPr algn="just" rtl="1"/>
            <a:r>
              <a:rPr lang="fa-IR" sz="3200" dirty="0">
                <a:cs typeface="B Titr" panose="00000700000000000000" pitchFamily="2" charset="-78"/>
              </a:rPr>
              <a:t>2 تا 3 ماه بعد از قطع دارو</a:t>
            </a:r>
          </a:p>
          <a:p>
            <a:pPr algn="just" rtl="1"/>
            <a:r>
              <a:rPr lang="fa-IR" sz="3200" dirty="0">
                <a:cs typeface="B Titr" panose="00000700000000000000" pitchFamily="2" charset="-78"/>
              </a:rPr>
              <a:t>هر سال بعد از قطع دارو تا 5 سالگی ( در مبتلایان به سندرم داون تا 10 سالگی)</a:t>
            </a:r>
            <a:endParaRPr lang="en-US" sz="3200" dirty="0">
              <a:cs typeface="B Titr" panose="00000700000000000000" pitchFamily="2" charset="-78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3F63ED-8633-DA26-870E-0E459F0E9B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1730153" cy="795947"/>
          </a:xfrm>
        </p:spPr>
        <p:txBody>
          <a:bodyPr>
            <a:normAutofit fontScale="92500" lnSpcReduction="20000"/>
          </a:bodyPr>
          <a:lstStyle/>
          <a:p>
            <a:pPr algn="ctr" rtl="1"/>
            <a:r>
              <a:rPr lang="fa-IR" sz="2800" dirty="0">
                <a:solidFill>
                  <a:srgbClr val="FF0000"/>
                </a:solidFill>
                <a:cs typeface="B Titr" panose="00000700000000000000" pitchFamily="2" charset="-78"/>
              </a:rPr>
              <a:t>اقدامات پس از قطع دارو</a:t>
            </a:r>
            <a:endParaRPr lang="en-US" sz="28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0281134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3000" dirty="0">
                <a:cs typeface="B Titr" panose="00000700000000000000" pitchFamily="2" charset="-78"/>
              </a:rPr>
              <a:t>نتیجه گیری</a:t>
            </a:r>
            <a:endParaRPr lang="en-US" sz="3000" dirty="0"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>
              <a:buFont typeface="Wingdings" panose="05000000000000000000" pitchFamily="2" charset="2"/>
              <a:buChar char="q"/>
            </a:pPr>
            <a:r>
              <a:rPr lang="fa-IR" sz="2400" b="1" dirty="0">
                <a:cs typeface="B Nazanin" panose="00000400000000000000" pitchFamily="2" charset="-78"/>
              </a:rPr>
              <a:t> استمرار اجرای برنامه</a:t>
            </a:r>
          </a:p>
          <a:p>
            <a:pPr algn="r" rtl="1">
              <a:buFont typeface="Wingdings" panose="05000000000000000000" pitchFamily="2" charset="2"/>
              <a:buChar char="q"/>
            </a:pPr>
            <a:r>
              <a:rPr lang="fa-IR" sz="2400" b="1" dirty="0">
                <a:cs typeface="B Nazanin" panose="00000400000000000000" pitchFamily="2" charset="-78"/>
              </a:rPr>
              <a:t> نیاز به تغییر اهداف شاخص ها در فاز بهینه سازی اجرای برنامه</a:t>
            </a:r>
          </a:p>
          <a:p>
            <a:pPr algn="r" rtl="1">
              <a:buFont typeface="Wingdings" panose="05000000000000000000" pitchFamily="2" charset="2"/>
              <a:buChar char="q"/>
            </a:pPr>
            <a:r>
              <a:rPr lang="fa-IR" sz="2400" b="1" dirty="0">
                <a:cs typeface="B Nazanin" panose="00000400000000000000" pitchFamily="2" charset="-78"/>
              </a:rPr>
              <a:t> نیاز به آموزش ارایه دهندگان خدمت </a:t>
            </a:r>
          </a:p>
          <a:p>
            <a:pPr algn="r" rtl="1">
              <a:buFont typeface="Wingdings" panose="05000000000000000000" pitchFamily="2" charset="2"/>
              <a:buChar char="q"/>
            </a:pPr>
            <a:r>
              <a:rPr lang="fa-IR" sz="2400" b="1" dirty="0">
                <a:cs typeface="B Nazanin" panose="00000400000000000000" pitchFamily="2" charset="-78"/>
              </a:rPr>
              <a:t> نیاز به بهبود برخی از شاخص های برنامه </a:t>
            </a:r>
          </a:p>
          <a:p>
            <a:pPr algn="r" rtl="1">
              <a:buFont typeface="Wingdings" panose="05000000000000000000" pitchFamily="2" charset="2"/>
              <a:buChar char="q"/>
            </a:pPr>
            <a:endParaRPr lang="en-US" sz="2400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25614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/>
          </p:cNvSpPr>
          <p:nvPr>
            <p:ph type="title"/>
          </p:nvPr>
        </p:nvSpPr>
        <p:spPr>
          <a:xfrm>
            <a:off x="685801" y="642938"/>
            <a:ext cx="5974432" cy="642937"/>
          </a:xfrm>
        </p:spPr>
        <p:txBody>
          <a:bodyPr>
            <a:normAutofit fontScale="90000"/>
          </a:bodyPr>
          <a:lstStyle/>
          <a:p>
            <a:pPr algn="r" rtl="1" eaLnBrk="1" hangingPunct="1">
              <a:defRPr/>
            </a:pPr>
            <a:r>
              <a:rPr lang="fa-IR" sz="4400" b="1" dirty="0">
                <a:solidFill>
                  <a:schemeClr val="accent2">
                    <a:lumMod val="75000"/>
                  </a:schemeClr>
                </a:solidFill>
                <a:latin typeface="Franklin Gothic Book" pitchFamily="34" charset="0"/>
                <a:cs typeface="B Nazanin" pitchFamily="2" charset="-78"/>
              </a:rPr>
              <a:t>پيش آگهی:</a:t>
            </a:r>
            <a:endParaRPr lang="en-US" sz="4400" b="1" dirty="0">
              <a:solidFill>
                <a:schemeClr val="accent2">
                  <a:lumMod val="75000"/>
                </a:schemeClr>
              </a:solidFill>
              <a:latin typeface="Franklin Gothic Book" pitchFamily="34" charset="0"/>
              <a:cs typeface="B Nazanin" pitchFamily="2" charset="-78"/>
            </a:endParaRPr>
          </a:p>
        </p:txBody>
      </p:sp>
      <p:sp>
        <p:nvSpPr>
          <p:cNvPr id="41987" name="Rectangle 3"/>
          <p:cNvSpPr>
            <a:spLocks noGrp="1"/>
          </p:cNvSpPr>
          <p:nvPr>
            <p:ph type="body" sz="half" idx="2"/>
          </p:nvPr>
        </p:nvSpPr>
        <p:spPr>
          <a:xfrm>
            <a:off x="4572000" y="1857375"/>
            <a:ext cx="2808312" cy="4111625"/>
          </a:xfrm>
        </p:spPr>
        <p:txBody>
          <a:bodyPr>
            <a:normAutofit lnSpcReduction="10000"/>
          </a:bodyPr>
          <a:lstStyle/>
          <a:p>
            <a:pPr algn="r" rtl="1" eaLnBrk="1" hangingPunct="1">
              <a:buFont typeface="Arial" pitchFamily="34" charset="0"/>
              <a:buChar char="•"/>
            </a:pPr>
            <a:r>
              <a:rPr lang="fa-IR" sz="2800" b="1" dirty="0">
                <a:solidFill>
                  <a:srgbClr val="000000"/>
                </a:solidFill>
                <a:latin typeface="Perpetua" pitchFamily="18" charset="0"/>
                <a:cs typeface="Titr" pitchFamily="2" charset="-78"/>
              </a:rPr>
              <a:t> </a:t>
            </a:r>
            <a:r>
              <a:rPr lang="fa-IR" sz="2800" b="1" dirty="0">
                <a:solidFill>
                  <a:srgbClr val="000000"/>
                </a:solidFill>
                <a:latin typeface="Perpetua" pitchFamily="18" charset="0"/>
                <a:cs typeface="B Nazanin" pitchFamily="2" charset="-78"/>
              </a:rPr>
              <a:t>با درمان به موقع و مناسب، پيش آگهی بسيار خوب است.</a:t>
            </a:r>
          </a:p>
          <a:p>
            <a:pPr algn="r" rtl="1" eaLnBrk="1" hangingPunct="1"/>
            <a:endParaRPr lang="fa-IR" sz="2800" b="1" dirty="0">
              <a:solidFill>
                <a:srgbClr val="000000"/>
              </a:solidFill>
              <a:latin typeface="Perpetua" pitchFamily="18" charset="0"/>
              <a:cs typeface="B Nazanin" pitchFamily="2" charset="-78"/>
            </a:endParaRPr>
          </a:p>
          <a:p>
            <a:pPr algn="r" rtl="1" eaLnBrk="1" hangingPunct="1">
              <a:buFont typeface="Arial" pitchFamily="34" charset="0"/>
              <a:buChar char="•"/>
            </a:pPr>
            <a:r>
              <a:rPr lang="fa-IR" sz="2800" b="1" dirty="0">
                <a:solidFill>
                  <a:srgbClr val="FF0000"/>
                </a:solidFill>
                <a:latin typeface="Perpetua" pitchFamily="18" charset="0"/>
                <a:cs typeface="B Nazanin" pitchFamily="2" charset="-78"/>
              </a:rPr>
              <a:t> </a:t>
            </a:r>
            <a:r>
              <a:rPr lang="fa-IR" sz="2800" b="1" dirty="0">
                <a:latin typeface="Perpetua" pitchFamily="18" charset="0"/>
                <a:cs typeface="B Nazanin" pitchFamily="2" charset="-78"/>
              </a:rPr>
              <a:t>بدون درمان و يا درمان نامناسب و يا ديررس، عقب ماندگی ذهنی اجتناب ناپذير است.</a:t>
            </a:r>
            <a:r>
              <a:rPr lang="en-US" sz="2800" dirty="0">
                <a:latin typeface="Perpetua" pitchFamily="18" charset="0"/>
                <a:cs typeface="B Nazanin" pitchFamily="2" charset="-78"/>
              </a:rPr>
              <a:t> </a:t>
            </a:r>
          </a:p>
        </p:txBody>
      </p:sp>
      <p:pic>
        <p:nvPicPr>
          <p:cNvPr id="47108" name="Picture 4" descr="F:\My Pictures\2552ix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00125"/>
            <a:ext cx="4524375" cy="585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85091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/>
      <p:bldP spid="41987" grpId="1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C:\Users\Shahin\Pictures\Bacheh\baby-hand-flow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81000"/>
            <a:ext cx="9448800" cy="7239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0" y="1371600"/>
            <a:ext cx="3581400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8000" b="1" cap="none" spc="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با سپاس</a:t>
            </a:r>
            <a:endParaRPr lang="en-US" sz="8000" dirty="0">
              <a:solidFill>
                <a:srgbClr val="FFCC00"/>
              </a:solidFill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49833359"/>
      </p:ext>
    </p:extLst>
  </p:cSld>
  <p:clrMapOvr>
    <a:masterClrMapping/>
  </p:clrMapOvr>
  <p:transition spd="slow"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/>
          </p:cNvSpPr>
          <p:nvPr>
            <p:ph type="title"/>
          </p:nvPr>
        </p:nvSpPr>
        <p:spPr>
          <a:xfrm>
            <a:off x="617798" y="378173"/>
            <a:ext cx="4822304" cy="819150"/>
          </a:xfrm>
        </p:spPr>
        <p:txBody>
          <a:bodyPr>
            <a:normAutofit fontScale="90000"/>
          </a:bodyPr>
          <a:lstStyle/>
          <a:p>
            <a:pPr algn="ctr" rtl="1" eaLnBrk="1" hangingPunct="1"/>
            <a:r>
              <a:rPr lang="fa-IR" sz="4800" b="1" dirty="0">
                <a:solidFill>
                  <a:schemeClr val="accent2"/>
                </a:solidFill>
                <a:latin typeface="Franklin Gothic Book" pitchFamily="34" charset="0"/>
                <a:cs typeface="B Nazanin" pitchFamily="2" charset="-78"/>
              </a:rPr>
              <a:t>هدف اصلی برنامه</a:t>
            </a:r>
            <a:endParaRPr lang="en-US" sz="4800" b="1" dirty="0">
              <a:solidFill>
                <a:schemeClr val="accent2"/>
              </a:solidFill>
              <a:latin typeface="Franklin Gothic Book" pitchFamily="34" charset="0"/>
            </a:endParaRPr>
          </a:p>
        </p:txBody>
      </p:sp>
      <p:sp>
        <p:nvSpPr>
          <p:cNvPr id="29699" name="Rectangle 3"/>
          <p:cNvSpPr>
            <a:spLocks noGrp="1"/>
          </p:cNvSpPr>
          <p:nvPr>
            <p:ph type="body" sz="half" idx="2"/>
          </p:nvPr>
        </p:nvSpPr>
        <p:spPr>
          <a:xfrm>
            <a:off x="323528" y="1556792"/>
            <a:ext cx="6912768" cy="5184576"/>
          </a:xfrm>
        </p:spPr>
        <p:txBody>
          <a:bodyPr/>
          <a:lstStyle/>
          <a:p>
            <a:pPr algn="justLow" rtl="1" eaLnBrk="1" hangingPunct="1"/>
            <a:r>
              <a:rPr lang="fa-IR" sz="3500" b="1" dirty="0">
                <a:solidFill>
                  <a:srgbClr val="000000"/>
                </a:solidFill>
                <a:latin typeface="Perpetua" pitchFamily="18" charset="0"/>
                <a:cs typeface="B Nazanin" pitchFamily="2" charset="-78"/>
              </a:rPr>
              <a:t>شناسايی و کنترل نوزادان مبتلا به بيماری کم کاری مادرزادی تيروئيد، درمان بموقع و پيشگيری از عوارض آن</a:t>
            </a:r>
            <a:endParaRPr lang="en-US" sz="3500" b="1" dirty="0">
              <a:solidFill>
                <a:srgbClr val="000000"/>
              </a:solidFill>
              <a:latin typeface="Perpetua" pitchFamily="18" charset="0"/>
              <a:cs typeface="B Nazanin" pitchFamily="2" charset="-78"/>
            </a:endParaRPr>
          </a:p>
          <a:p>
            <a:pPr eaLnBrk="1" hangingPunct="1"/>
            <a:endParaRPr lang="en-US" dirty="0">
              <a:latin typeface="Perpetua" pitchFamily="18" charset="0"/>
            </a:endParaRPr>
          </a:p>
        </p:txBody>
      </p:sp>
      <p:pic>
        <p:nvPicPr>
          <p:cNvPr id="29700" name="Picture 4" descr="F:\My Pictures\InfantPictur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75" y="3571875"/>
            <a:ext cx="348615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149667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/>
          </p:cNvSpPr>
          <p:nvPr>
            <p:ph type="title"/>
          </p:nvPr>
        </p:nvSpPr>
        <p:spPr>
          <a:xfrm>
            <a:off x="1214438" y="428625"/>
            <a:ext cx="4365674" cy="1071563"/>
          </a:xfrm>
        </p:spPr>
        <p:txBody>
          <a:bodyPr/>
          <a:lstStyle/>
          <a:p>
            <a:pPr algn="r" eaLnBrk="1" hangingPunct="1">
              <a:defRPr/>
            </a:pPr>
            <a:r>
              <a:rPr lang="ar-SA" sz="4800" b="1" dirty="0">
                <a:solidFill>
                  <a:schemeClr val="accent2">
                    <a:lumMod val="75000"/>
                  </a:schemeClr>
                </a:solidFill>
                <a:latin typeface="Franklin Gothic Book" pitchFamily="34" charset="0"/>
                <a:cs typeface="B Nazanin" pitchFamily="2" charset="-78"/>
              </a:rPr>
              <a:t>اهداف ويژه</a:t>
            </a:r>
            <a:r>
              <a:rPr lang="fa-IR" sz="4800" b="1" dirty="0">
                <a:solidFill>
                  <a:schemeClr val="accent2">
                    <a:lumMod val="75000"/>
                  </a:schemeClr>
                </a:solidFill>
                <a:latin typeface="Franklin Gothic Book" pitchFamily="34" charset="0"/>
                <a:cs typeface="B Nazanin" pitchFamily="2" charset="-78"/>
              </a:rPr>
              <a:t>:</a:t>
            </a:r>
            <a:endParaRPr lang="en-US" sz="4800" b="1" dirty="0">
              <a:solidFill>
                <a:schemeClr val="accent2">
                  <a:lumMod val="75000"/>
                </a:schemeClr>
              </a:solidFill>
              <a:latin typeface="Franklin Gothic Book" pitchFamily="34" charset="0"/>
              <a:cs typeface="B Nazanin" pitchFamily="2" charset="-78"/>
            </a:endParaRPr>
          </a:p>
        </p:txBody>
      </p:sp>
      <p:sp>
        <p:nvSpPr>
          <p:cNvPr id="79875" name="Rectangle 3"/>
          <p:cNvSpPr>
            <a:spLocks noGrp="1"/>
          </p:cNvSpPr>
          <p:nvPr>
            <p:ph type="body" sz="half" idx="2"/>
          </p:nvPr>
        </p:nvSpPr>
        <p:spPr>
          <a:xfrm>
            <a:off x="395288" y="1773238"/>
            <a:ext cx="7057032" cy="4246562"/>
          </a:xfrm>
        </p:spPr>
        <p:txBody>
          <a:bodyPr/>
          <a:lstStyle/>
          <a:p>
            <a:pPr algn="r" rtl="1"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fa-IR" sz="3200" b="1" dirty="0">
                <a:solidFill>
                  <a:srgbClr val="000000"/>
                </a:solidFill>
                <a:latin typeface="Arial" pitchFamily="34" charset="0"/>
                <a:cs typeface="B Nazanin" pitchFamily="2" charset="-78"/>
              </a:rPr>
              <a:t> </a:t>
            </a:r>
            <a:r>
              <a:rPr lang="ar-SA" sz="3200" b="1" dirty="0">
                <a:solidFill>
                  <a:srgbClr val="000000"/>
                </a:solidFill>
                <a:latin typeface="Arial" pitchFamily="34" charset="0"/>
                <a:cs typeface="B Nazanin" pitchFamily="2" charset="-78"/>
              </a:rPr>
              <a:t>غربالگر</a:t>
            </a:r>
            <a:r>
              <a:rPr lang="fa-IR" sz="3200" b="1" dirty="0">
                <a:solidFill>
                  <a:srgbClr val="000000"/>
                </a:solidFill>
                <a:latin typeface="Arial" pitchFamily="34" charset="0"/>
                <a:cs typeface="B Nazanin" pitchFamily="2" charset="-78"/>
              </a:rPr>
              <a:t>ی کليه</a:t>
            </a:r>
            <a:r>
              <a:rPr lang="ar-SA" sz="3200" b="1" dirty="0">
                <a:solidFill>
                  <a:srgbClr val="000000"/>
                </a:solidFill>
                <a:latin typeface="Arial" pitchFamily="34" charset="0"/>
                <a:cs typeface="B Nazanin" pitchFamily="2" charset="-78"/>
              </a:rPr>
              <a:t> نوزادان در بدو تولد</a:t>
            </a:r>
            <a:endParaRPr lang="fa-IR" sz="3200" b="1" dirty="0">
              <a:solidFill>
                <a:srgbClr val="000000"/>
              </a:solidFill>
              <a:latin typeface="Arial" pitchFamily="34" charset="0"/>
              <a:cs typeface="B Nazanin" pitchFamily="2" charset="-78"/>
            </a:endParaRPr>
          </a:p>
          <a:p>
            <a:pPr algn="r" rtl="1"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fa-IR" sz="3200" b="1" dirty="0">
                <a:solidFill>
                  <a:srgbClr val="000000"/>
                </a:solidFill>
                <a:latin typeface="Arial" pitchFamily="34" charset="0"/>
                <a:cs typeface="B Nazanin" pitchFamily="2" charset="-78"/>
              </a:rPr>
              <a:t> </a:t>
            </a:r>
            <a:r>
              <a:rPr lang="ar-SA" sz="3200" b="1" dirty="0">
                <a:solidFill>
                  <a:srgbClr val="000000"/>
                </a:solidFill>
                <a:latin typeface="Arial" pitchFamily="34" charset="0"/>
                <a:cs typeface="B Nazanin" pitchFamily="2" charset="-78"/>
              </a:rPr>
              <a:t>شناسا</a:t>
            </a:r>
            <a:r>
              <a:rPr lang="fa-IR" sz="3200" b="1" dirty="0">
                <a:solidFill>
                  <a:srgbClr val="000000"/>
                </a:solidFill>
                <a:latin typeface="Arial" pitchFamily="34" charset="0"/>
                <a:cs typeface="B Nazanin" pitchFamily="2" charset="-78"/>
              </a:rPr>
              <a:t>يی</a:t>
            </a:r>
            <a:r>
              <a:rPr lang="ar-SA" sz="3200" b="1" dirty="0">
                <a:solidFill>
                  <a:srgbClr val="000000"/>
                </a:solidFill>
                <a:latin typeface="Arial" pitchFamily="34" charset="0"/>
                <a:cs typeface="B Nazanin" pitchFamily="2" charset="-78"/>
              </a:rPr>
              <a:t> نوزادان مبتلا </a:t>
            </a:r>
            <a:r>
              <a:rPr lang="fa-IR" sz="3200" b="1" dirty="0">
                <a:solidFill>
                  <a:srgbClr val="000000"/>
                </a:solidFill>
                <a:latin typeface="Arial" pitchFamily="34" charset="0"/>
                <a:cs typeface="B Nazanin" pitchFamily="2" charset="-78"/>
              </a:rPr>
              <a:t>و </a:t>
            </a:r>
            <a:r>
              <a:rPr lang="ar-SA" sz="3200" b="1" dirty="0">
                <a:solidFill>
                  <a:srgbClr val="000000"/>
                </a:solidFill>
                <a:latin typeface="Arial" pitchFamily="34" charset="0"/>
                <a:cs typeface="B Nazanin" pitchFamily="2" charset="-78"/>
              </a:rPr>
              <a:t>افزايش گذرا</a:t>
            </a:r>
            <a:r>
              <a:rPr lang="fa-IR" sz="3200" b="1" dirty="0">
                <a:solidFill>
                  <a:srgbClr val="000000"/>
                </a:solidFill>
                <a:latin typeface="Arial" pitchFamily="34" charset="0"/>
                <a:cs typeface="B Nazanin" pitchFamily="2" charset="-78"/>
              </a:rPr>
              <a:t>ی</a:t>
            </a:r>
            <a:r>
              <a:rPr lang="ar-SA" sz="3200" b="1" dirty="0">
                <a:solidFill>
                  <a:srgbClr val="000000"/>
                </a:solidFill>
                <a:latin typeface="Arial" pitchFamily="34" charset="0"/>
                <a:cs typeface="B Nazanin" pitchFamily="2" charset="-78"/>
              </a:rPr>
              <a:t> </a:t>
            </a:r>
            <a:r>
              <a:rPr lang="en-US" sz="3200" b="1" dirty="0">
                <a:solidFill>
                  <a:srgbClr val="000000"/>
                </a:solidFill>
                <a:latin typeface="Arial" pitchFamily="34" charset="0"/>
                <a:cs typeface="B Nazanin" pitchFamily="2" charset="-78"/>
              </a:rPr>
              <a:t>TSH</a:t>
            </a:r>
            <a:endParaRPr lang="fa-IR" sz="3200" b="1" dirty="0">
              <a:solidFill>
                <a:srgbClr val="000000"/>
              </a:solidFill>
              <a:latin typeface="Arial" pitchFamily="34" charset="0"/>
              <a:cs typeface="B Nazanin" pitchFamily="2" charset="-78"/>
            </a:endParaRPr>
          </a:p>
          <a:p>
            <a:pPr algn="r" rtl="1"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fa-IR" sz="3200" b="1" dirty="0">
                <a:solidFill>
                  <a:srgbClr val="000000"/>
                </a:solidFill>
                <a:latin typeface="Arial" pitchFamily="34" charset="0"/>
                <a:cs typeface="B Nazanin" pitchFamily="2" charset="-78"/>
              </a:rPr>
              <a:t> </a:t>
            </a:r>
            <a:r>
              <a:rPr lang="ar-SA" sz="3200" b="1" dirty="0">
                <a:solidFill>
                  <a:srgbClr val="000000"/>
                </a:solidFill>
                <a:latin typeface="Arial" pitchFamily="34" charset="0"/>
                <a:cs typeface="B Nazanin" pitchFamily="2" charset="-78"/>
              </a:rPr>
              <a:t>كنترل و درمان </a:t>
            </a:r>
            <a:r>
              <a:rPr lang="fa-IR" sz="3200" b="1" dirty="0">
                <a:solidFill>
                  <a:srgbClr val="000000"/>
                </a:solidFill>
                <a:latin typeface="Arial" pitchFamily="34" charset="0"/>
                <a:cs typeface="B Nazanin" pitchFamily="2" charset="-78"/>
              </a:rPr>
              <a:t>مناسب </a:t>
            </a:r>
            <a:r>
              <a:rPr lang="ar-SA" sz="3200" b="1" dirty="0">
                <a:solidFill>
                  <a:srgbClr val="000000"/>
                </a:solidFill>
                <a:latin typeface="Arial" pitchFamily="34" charset="0"/>
                <a:cs typeface="B Nazanin" pitchFamily="2" charset="-78"/>
              </a:rPr>
              <a:t>نوزادان مبتلا</a:t>
            </a:r>
            <a:endParaRPr lang="fa-IR" sz="3200" b="1" dirty="0">
              <a:solidFill>
                <a:srgbClr val="000000"/>
              </a:solidFill>
              <a:latin typeface="Arial" pitchFamily="34" charset="0"/>
              <a:cs typeface="B Nazanin" pitchFamily="2" charset="-78"/>
            </a:endParaRPr>
          </a:p>
          <a:p>
            <a:pPr algn="r" rtl="1"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fa-IR" sz="3200" b="1" dirty="0">
                <a:solidFill>
                  <a:srgbClr val="000000"/>
                </a:solidFill>
                <a:latin typeface="Arial" pitchFamily="34" charset="0"/>
                <a:cs typeface="B Nazanin" pitchFamily="2" charset="-78"/>
              </a:rPr>
              <a:t> </a:t>
            </a:r>
            <a:r>
              <a:rPr lang="ar-SA" sz="3200" b="1" dirty="0">
                <a:solidFill>
                  <a:srgbClr val="000000"/>
                </a:solidFill>
                <a:latin typeface="Arial" pitchFamily="34" charset="0"/>
                <a:cs typeface="B Nazanin" pitchFamily="2" charset="-78"/>
              </a:rPr>
              <a:t>پيشگير</a:t>
            </a:r>
            <a:r>
              <a:rPr lang="fa-IR" sz="3200" b="1" dirty="0">
                <a:solidFill>
                  <a:srgbClr val="000000"/>
                </a:solidFill>
                <a:latin typeface="Arial" pitchFamily="34" charset="0"/>
                <a:cs typeface="B Nazanin" pitchFamily="2" charset="-78"/>
              </a:rPr>
              <a:t>ی</a:t>
            </a:r>
            <a:r>
              <a:rPr lang="ar-SA" sz="3200" b="1" dirty="0">
                <a:solidFill>
                  <a:srgbClr val="000000"/>
                </a:solidFill>
                <a:latin typeface="Arial" pitchFamily="34" charset="0"/>
                <a:cs typeface="B Nazanin" pitchFamily="2" charset="-78"/>
              </a:rPr>
              <a:t> از عقب افتادگي ذهن</a:t>
            </a:r>
            <a:r>
              <a:rPr lang="fa-IR" sz="3200" b="1" dirty="0">
                <a:solidFill>
                  <a:srgbClr val="000000"/>
                </a:solidFill>
                <a:latin typeface="Arial" pitchFamily="34" charset="0"/>
                <a:cs typeface="B Nazanin" pitchFamily="2" charset="-78"/>
              </a:rPr>
              <a:t>ی</a:t>
            </a:r>
            <a:r>
              <a:rPr lang="ar-SA" sz="3200" b="1" dirty="0">
                <a:solidFill>
                  <a:srgbClr val="000000"/>
                </a:solidFill>
                <a:latin typeface="Arial" pitchFamily="34" charset="0"/>
                <a:cs typeface="B Nazanin" pitchFamily="2" charset="-78"/>
              </a:rPr>
              <a:t> و ديگرعوارض</a:t>
            </a:r>
            <a:endParaRPr lang="fa-IR" sz="3200" b="1" dirty="0">
              <a:solidFill>
                <a:srgbClr val="000000"/>
              </a:solidFill>
              <a:latin typeface="Arial" pitchFamily="34" charset="0"/>
              <a:cs typeface="B Nazanin" pitchFamily="2" charset="-78"/>
            </a:endParaRPr>
          </a:p>
          <a:p>
            <a:pPr algn="r" rtl="1"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ar-SA" sz="3200" b="1" dirty="0">
                <a:solidFill>
                  <a:srgbClr val="000000"/>
                </a:solidFill>
                <a:latin typeface="Arial" pitchFamily="34" charset="0"/>
                <a:cs typeface="B Nazanin" pitchFamily="2" charset="-78"/>
              </a:rPr>
              <a:t> ايجاد زمينه ا</a:t>
            </a:r>
            <a:r>
              <a:rPr lang="fa-IR" sz="3200" b="1" dirty="0">
                <a:solidFill>
                  <a:srgbClr val="000000"/>
                </a:solidFill>
                <a:latin typeface="Arial" pitchFamily="34" charset="0"/>
                <a:cs typeface="B Nazanin" pitchFamily="2" charset="-78"/>
              </a:rPr>
              <a:t>ی</a:t>
            </a:r>
            <a:r>
              <a:rPr lang="ar-SA" sz="3200" b="1" dirty="0">
                <a:solidFill>
                  <a:srgbClr val="000000"/>
                </a:solidFill>
                <a:latin typeface="Arial" pitchFamily="34" charset="0"/>
                <a:cs typeface="B Nazanin" pitchFamily="2" charset="-78"/>
              </a:rPr>
              <a:t> برا</a:t>
            </a:r>
            <a:r>
              <a:rPr lang="fa-IR" sz="3200" b="1" dirty="0">
                <a:solidFill>
                  <a:srgbClr val="000000"/>
                </a:solidFill>
                <a:latin typeface="Arial" pitchFamily="34" charset="0"/>
                <a:cs typeface="B Nazanin" pitchFamily="2" charset="-78"/>
              </a:rPr>
              <a:t>ی</a:t>
            </a:r>
            <a:r>
              <a:rPr lang="ar-SA" sz="3200" b="1" dirty="0">
                <a:solidFill>
                  <a:srgbClr val="000000"/>
                </a:solidFill>
                <a:latin typeface="Arial" pitchFamily="34" charset="0"/>
                <a:cs typeface="B Nazanin" pitchFamily="2" charset="-78"/>
              </a:rPr>
              <a:t> غربالگر</a:t>
            </a:r>
            <a:r>
              <a:rPr lang="fa-IR" sz="3200" b="1" dirty="0">
                <a:solidFill>
                  <a:srgbClr val="000000"/>
                </a:solidFill>
                <a:latin typeface="Arial" pitchFamily="34" charset="0"/>
                <a:cs typeface="B Nazanin" pitchFamily="2" charset="-78"/>
              </a:rPr>
              <a:t>ی</a:t>
            </a:r>
            <a:r>
              <a:rPr lang="ar-SA" sz="3200" b="1" dirty="0">
                <a:solidFill>
                  <a:srgbClr val="000000"/>
                </a:solidFill>
                <a:latin typeface="Arial" pitchFamily="34" charset="0"/>
                <a:cs typeface="B Nazanin" pitchFamily="2" charset="-78"/>
              </a:rPr>
              <a:t> ديگر بيماريها</a:t>
            </a:r>
            <a:r>
              <a:rPr lang="fa-IR" sz="3200" b="1" dirty="0">
                <a:solidFill>
                  <a:srgbClr val="000000"/>
                </a:solidFill>
                <a:latin typeface="Arial" pitchFamily="34" charset="0"/>
                <a:cs typeface="B Nazanin" pitchFamily="2" charset="-78"/>
              </a:rPr>
              <a:t>ی</a:t>
            </a:r>
            <a:r>
              <a:rPr lang="ar-SA" sz="3200" b="1" dirty="0">
                <a:solidFill>
                  <a:srgbClr val="000000"/>
                </a:solidFill>
                <a:latin typeface="Arial" pitchFamily="34" charset="0"/>
                <a:cs typeface="B Nazanin" pitchFamily="2" charset="-78"/>
              </a:rPr>
              <a:t> متابوليك نوزاد</a:t>
            </a:r>
            <a:r>
              <a:rPr lang="fa-IR" sz="3200" b="1" dirty="0">
                <a:solidFill>
                  <a:srgbClr val="000000"/>
                </a:solidFill>
                <a:latin typeface="Arial" pitchFamily="34" charset="0"/>
                <a:cs typeface="B Nazanin" pitchFamily="2" charset="-78"/>
              </a:rPr>
              <a:t>ی</a:t>
            </a:r>
            <a:endParaRPr lang="en-US" sz="3200" b="1" dirty="0">
              <a:solidFill>
                <a:srgbClr val="000000"/>
              </a:solidFill>
              <a:latin typeface="Arial" pitchFamily="34" charset="0"/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8849689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98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98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9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4" grpId="0"/>
      <p:bldP spid="7987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/>
          </p:cNvSpPr>
          <p:nvPr>
            <p:ph type="title"/>
          </p:nvPr>
        </p:nvSpPr>
        <p:spPr>
          <a:xfrm>
            <a:off x="1331640" y="116632"/>
            <a:ext cx="4365674" cy="696119"/>
          </a:xfrm>
        </p:spPr>
        <p:txBody>
          <a:bodyPr>
            <a:normAutofit fontScale="90000"/>
          </a:bodyPr>
          <a:lstStyle/>
          <a:p>
            <a:pPr algn="r" eaLnBrk="1" hangingPunct="1">
              <a:defRPr/>
            </a:pPr>
            <a:r>
              <a:rPr lang="fa-IR" sz="4800" b="1" dirty="0">
                <a:solidFill>
                  <a:schemeClr val="accent2">
                    <a:lumMod val="75000"/>
                  </a:schemeClr>
                </a:solidFill>
                <a:latin typeface="Franklin Gothic Book" pitchFamily="34" charset="0"/>
                <a:cs typeface="B Nazanin" pitchFamily="2" charset="-78"/>
              </a:rPr>
              <a:t>روند اجرایی برنامه </a:t>
            </a:r>
            <a:endParaRPr lang="en-US" sz="4800" b="1" dirty="0">
              <a:solidFill>
                <a:schemeClr val="accent2">
                  <a:lumMod val="75000"/>
                </a:schemeClr>
              </a:solidFill>
              <a:latin typeface="Franklin Gothic Book" pitchFamily="34" charset="0"/>
              <a:cs typeface="B Nazanin" pitchFamily="2" charset="-78"/>
            </a:endParaRPr>
          </a:p>
        </p:txBody>
      </p:sp>
      <p:sp>
        <p:nvSpPr>
          <p:cNvPr id="79875" name="Rectangle 3"/>
          <p:cNvSpPr>
            <a:spLocks noGrp="1"/>
          </p:cNvSpPr>
          <p:nvPr>
            <p:ph type="body" sz="half" idx="2"/>
          </p:nvPr>
        </p:nvSpPr>
        <p:spPr>
          <a:xfrm>
            <a:off x="395288" y="1052736"/>
            <a:ext cx="7057032" cy="5400600"/>
          </a:xfrm>
        </p:spPr>
        <p:txBody>
          <a:bodyPr>
            <a:normAutofit fontScale="92500" lnSpcReduction="20000"/>
          </a:bodyPr>
          <a:lstStyle/>
          <a:p>
            <a:pPr algn="justLow" rtl="1"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fa-IR" sz="2400" b="1" dirty="0">
                <a:solidFill>
                  <a:srgbClr val="000000"/>
                </a:solidFill>
                <a:latin typeface="Arial" pitchFamily="34" charset="0"/>
                <a:cs typeface="B Nazanin" pitchFamily="2" charset="-78"/>
              </a:rPr>
              <a:t> آموزش مادران باردار در دوران بارداری و به خصوص در سه ماهه سوم</a:t>
            </a:r>
          </a:p>
          <a:p>
            <a:pPr algn="justLow" rtl="1"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fa-IR" sz="2400" b="1" dirty="0">
                <a:solidFill>
                  <a:srgbClr val="000000"/>
                </a:solidFill>
                <a:latin typeface="Arial" pitchFamily="34" charset="0"/>
                <a:cs typeface="B Nazanin" pitchFamily="2" charset="-78"/>
              </a:rPr>
              <a:t> تشویق و راهنمایی مادران برای انجام غربالگری نوزادانشان در زمان بستری در بخش زایمان و یا در زمان مرخص شدن از بیمارستان و یا زایشگاه </a:t>
            </a:r>
          </a:p>
          <a:p>
            <a:pPr algn="justLow" rtl="1"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fa-IR" sz="2400" b="1" dirty="0">
                <a:solidFill>
                  <a:srgbClr val="000000"/>
                </a:solidFill>
                <a:latin typeface="Arial" pitchFamily="34" charset="0"/>
                <a:cs typeface="B Nazanin" pitchFamily="2" charset="-78"/>
              </a:rPr>
              <a:t> نمونه گیری در روزهای 3 تا 5 تولد نوزاد</a:t>
            </a:r>
          </a:p>
          <a:p>
            <a:pPr algn="justLow" rtl="1"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fa-IR" sz="2400" b="1" dirty="0">
                <a:solidFill>
                  <a:srgbClr val="000000"/>
                </a:solidFill>
                <a:latin typeface="Arial" pitchFamily="34" charset="0"/>
                <a:cs typeface="B Nazanin" pitchFamily="2" charset="-78"/>
              </a:rPr>
              <a:t> خشک کردن و ارسال کاغذ فیلتر حاوی لکه خون به آزمایشگاه غربالگری در مرکز استان</a:t>
            </a:r>
          </a:p>
          <a:p>
            <a:pPr algn="justLow" rtl="1"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ar-SA" sz="2400" b="1" dirty="0">
                <a:solidFill>
                  <a:srgbClr val="000000"/>
                </a:solidFill>
                <a:latin typeface="Arial" pitchFamily="34" charset="0"/>
                <a:cs typeface="B Nazanin" pitchFamily="2" charset="-78"/>
              </a:rPr>
              <a:t> </a:t>
            </a:r>
            <a:r>
              <a:rPr lang="fa-IR" sz="2400" b="1" dirty="0">
                <a:solidFill>
                  <a:srgbClr val="000000"/>
                </a:solidFill>
                <a:latin typeface="Arial" pitchFamily="34" charset="0"/>
                <a:cs typeface="B Nazanin" pitchFamily="2" charset="-78"/>
              </a:rPr>
              <a:t>فراخوان فوری موارد مشکوک</a:t>
            </a:r>
          </a:p>
          <a:p>
            <a:pPr algn="justLow" rtl="1"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fa-IR" sz="2400" b="1" dirty="0">
                <a:solidFill>
                  <a:srgbClr val="000000"/>
                </a:solidFill>
                <a:latin typeface="Arial" pitchFamily="34" charset="0"/>
                <a:cs typeface="B Nazanin" pitchFamily="2" charset="-78"/>
              </a:rPr>
              <a:t>راهنمایی والدین نوزادان مشکوک برای انجام آزمایش سرمی و تایید یا رد ابتلا به بیماری</a:t>
            </a:r>
          </a:p>
          <a:p>
            <a:pPr algn="justLow" rtl="1">
              <a:lnSpc>
                <a:spcPct val="90000"/>
              </a:lnSpc>
              <a:buFont typeface="Wingdings" pitchFamily="2" charset="2"/>
              <a:buChar char="ü"/>
            </a:pPr>
            <a:r>
              <a:rPr lang="fa-IR" sz="2400" b="1" dirty="0">
                <a:solidFill>
                  <a:srgbClr val="000000"/>
                </a:solidFill>
                <a:latin typeface="Arial" pitchFamily="34" charset="0"/>
                <a:cs typeface="B Nazanin" pitchFamily="2" charset="-78"/>
              </a:rPr>
              <a:t>شروع سریع درمان توسط فوکال پوینت برنامه یا اولین پزشک در دسترس برای نوزاد بیمار </a:t>
            </a:r>
          </a:p>
          <a:p>
            <a:pPr algn="justLow" rtl="1">
              <a:lnSpc>
                <a:spcPct val="90000"/>
              </a:lnSpc>
              <a:buFont typeface="Wingdings" pitchFamily="2" charset="2"/>
              <a:buChar char="ü"/>
            </a:pPr>
            <a:r>
              <a:rPr lang="fa-IR" sz="2400" b="1" dirty="0">
                <a:solidFill>
                  <a:srgbClr val="000000"/>
                </a:solidFill>
                <a:latin typeface="Arial" pitchFamily="34" charset="0"/>
                <a:cs typeface="B Nazanin" pitchFamily="2" charset="-78"/>
              </a:rPr>
              <a:t>معرفی به پزشک فوکال پوینت شهرستانی</a:t>
            </a:r>
          </a:p>
          <a:p>
            <a:pPr algn="justLow" rtl="1">
              <a:lnSpc>
                <a:spcPct val="90000"/>
              </a:lnSpc>
              <a:buFont typeface="Wingdings" pitchFamily="2" charset="2"/>
              <a:buChar char="ü"/>
            </a:pPr>
            <a:r>
              <a:rPr lang="fa-IR" sz="2400" b="1" dirty="0">
                <a:solidFill>
                  <a:srgbClr val="000000"/>
                </a:solidFill>
                <a:latin typeface="Arial" pitchFamily="34" charset="0"/>
                <a:cs typeface="B Nazanin" pitchFamily="2" charset="-78"/>
              </a:rPr>
              <a:t>انجام آزمایشات و اقدامات اتیولوژیک ( اگر سبب تاخیر درمان نشود)</a:t>
            </a:r>
          </a:p>
          <a:p>
            <a:pPr algn="justLow" rtl="1">
              <a:lnSpc>
                <a:spcPct val="90000"/>
              </a:lnSpc>
              <a:buFont typeface="Wingdings" pitchFamily="2" charset="2"/>
              <a:buChar char="ü"/>
            </a:pPr>
            <a:r>
              <a:rPr lang="fa-IR" sz="2400" b="1" dirty="0">
                <a:solidFill>
                  <a:srgbClr val="000000"/>
                </a:solidFill>
                <a:latin typeface="Arial" pitchFamily="34" charset="0"/>
                <a:cs typeface="B Nazanin" pitchFamily="2" charset="-78"/>
              </a:rPr>
              <a:t>مراقبت از نوزاد</a:t>
            </a:r>
          </a:p>
          <a:p>
            <a:pPr algn="justLow" rtl="1">
              <a:lnSpc>
                <a:spcPct val="90000"/>
              </a:lnSpc>
              <a:buFont typeface="Wingdings" pitchFamily="2" charset="2"/>
              <a:buChar char="ü"/>
            </a:pPr>
            <a:r>
              <a:rPr lang="fa-IR" sz="2400" b="1" dirty="0">
                <a:solidFill>
                  <a:srgbClr val="000000"/>
                </a:solidFill>
                <a:latin typeface="Arial" pitchFamily="34" charset="0"/>
                <a:cs typeface="B Nazanin" pitchFamily="2" charset="-78"/>
              </a:rPr>
              <a:t>انجام مشاوره های تخصصی مورد نیاز مبتلایان</a:t>
            </a:r>
          </a:p>
          <a:p>
            <a:pPr algn="r" rtl="1" eaLnBrk="1" hangingPunct="1">
              <a:lnSpc>
                <a:spcPct val="90000"/>
              </a:lnSpc>
              <a:buFont typeface="Wingdings" pitchFamily="2" charset="2"/>
              <a:buChar char="ü"/>
            </a:pPr>
            <a:endParaRPr lang="en-US" sz="2400" b="1" dirty="0">
              <a:solidFill>
                <a:srgbClr val="000000"/>
              </a:solidFill>
              <a:latin typeface="Arial" pitchFamily="34" charset="0"/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0038237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98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98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9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9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9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9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9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9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79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98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98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798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98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98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798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98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98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798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798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798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798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4" grpId="0"/>
      <p:bldP spid="7987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/>
          </p:cNvSpPr>
          <p:nvPr>
            <p:ph type="title"/>
          </p:nvPr>
        </p:nvSpPr>
        <p:spPr>
          <a:xfrm>
            <a:off x="611560" y="260648"/>
            <a:ext cx="5616624" cy="696119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fa-IR" sz="3200" b="1" dirty="0">
                <a:solidFill>
                  <a:schemeClr val="accent2">
                    <a:lumMod val="75000"/>
                  </a:schemeClr>
                </a:solidFill>
                <a:latin typeface="Franklin Gothic Book" pitchFamily="34" charset="0"/>
                <a:cs typeface="B Nazanin" pitchFamily="2" charset="-78"/>
              </a:rPr>
              <a:t>موارد غربالگری مجدد از پاشنه پا</a:t>
            </a:r>
            <a:endParaRPr lang="en-US" sz="3200" b="1" dirty="0">
              <a:solidFill>
                <a:schemeClr val="accent2">
                  <a:lumMod val="75000"/>
                </a:schemeClr>
              </a:solidFill>
              <a:latin typeface="Franklin Gothic Book" pitchFamily="34" charset="0"/>
              <a:cs typeface="B Nazanin" pitchFamily="2" charset="-78"/>
            </a:endParaRPr>
          </a:p>
        </p:txBody>
      </p:sp>
      <p:sp>
        <p:nvSpPr>
          <p:cNvPr id="79875" name="Rectangle 3"/>
          <p:cNvSpPr>
            <a:spLocks noGrp="1"/>
          </p:cNvSpPr>
          <p:nvPr>
            <p:ph type="body" sz="half" idx="2"/>
          </p:nvPr>
        </p:nvSpPr>
        <p:spPr>
          <a:xfrm>
            <a:off x="395288" y="1052736"/>
            <a:ext cx="7057032" cy="5400600"/>
          </a:xfrm>
        </p:spPr>
        <p:txBody>
          <a:bodyPr>
            <a:normAutofit/>
          </a:bodyPr>
          <a:lstStyle/>
          <a:p>
            <a:pPr algn="justLow" rtl="1"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fa-IR" sz="2400" b="1" dirty="0">
                <a:solidFill>
                  <a:srgbClr val="000000"/>
                </a:solidFill>
                <a:latin typeface="Arial" pitchFamily="34" charset="0"/>
                <a:cs typeface="B Nazanin" pitchFamily="2" charset="-78"/>
              </a:rPr>
              <a:t> در بهترین شرایط علمی و اجرایی برنامه حدود 5 تا 10 درصد از نوزادان کم وزن و نارس مبتلا به کم کاری تیروئید ممکن است شناسایی نشوند. در بعضی از موارد نیز شانس گم شدن بیماران وجود دارد . به همین دلیل انجام غربالگری مجدد در موارد زیر ضرورت دارد.</a:t>
            </a:r>
          </a:p>
          <a:p>
            <a:pPr algn="r" rtl="1" eaLnBrk="1" hangingPunct="1">
              <a:lnSpc>
                <a:spcPct val="90000"/>
              </a:lnSpc>
            </a:pPr>
            <a:endParaRPr lang="en-US" sz="2400" b="1" dirty="0">
              <a:solidFill>
                <a:srgbClr val="000000"/>
              </a:solidFill>
              <a:latin typeface="Arial" pitchFamily="34" charset="0"/>
              <a:cs typeface="B Nazanin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021617"/>
            <a:ext cx="5040560" cy="2822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63600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98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98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9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4" grpId="0"/>
      <p:bldP spid="7987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/>
          </p:cNvSpPr>
          <p:nvPr>
            <p:ph type="title"/>
          </p:nvPr>
        </p:nvSpPr>
        <p:spPr>
          <a:xfrm>
            <a:off x="611560" y="260648"/>
            <a:ext cx="5616624" cy="696119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fa-IR" sz="3200" b="1" dirty="0">
                <a:solidFill>
                  <a:schemeClr val="accent2">
                    <a:lumMod val="75000"/>
                  </a:schemeClr>
                </a:solidFill>
                <a:latin typeface="Franklin Gothic Book" pitchFamily="34" charset="0"/>
                <a:cs typeface="B Nazanin" pitchFamily="2" charset="-78"/>
              </a:rPr>
              <a:t>موارد غربالگری مجدد از پاشنه پا</a:t>
            </a:r>
            <a:endParaRPr lang="en-US" sz="3200" b="1" dirty="0">
              <a:solidFill>
                <a:schemeClr val="accent2">
                  <a:lumMod val="75000"/>
                </a:schemeClr>
              </a:solidFill>
              <a:latin typeface="Franklin Gothic Book" pitchFamily="34" charset="0"/>
              <a:cs typeface="B Nazanin" pitchFamily="2" charset="-78"/>
            </a:endParaRPr>
          </a:p>
        </p:txBody>
      </p:sp>
      <p:sp>
        <p:nvSpPr>
          <p:cNvPr id="79875" name="Rectangle 3"/>
          <p:cNvSpPr>
            <a:spLocks noGrp="1"/>
          </p:cNvSpPr>
          <p:nvPr>
            <p:ph type="body" sz="half" idx="2"/>
          </p:nvPr>
        </p:nvSpPr>
        <p:spPr>
          <a:xfrm>
            <a:off x="395288" y="1052736"/>
            <a:ext cx="7129040" cy="5688632"/>
          </a:xfrm>
        </p:spPr>
        <p:txBody>
          <a:bodyPr>
            <a:normAutofit lnSpcReduction="10000"/>
          </a:bodyPr>
          <a:lstStyle/>
          <a:p>
            <a:pPr algn="justLow" rtl="1"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fa-IR" sz="2400" b="1" dirty="0">
                <a:solidFill>
                  <a:srgbClr val="000000"/>
                </a:solidFill>
                <a:latin typeface="Arial" pitchFamily="34" charset="0"/>
                <a:cs typeface="B Nazanin" pitchFamily="2" charset="-78"/>
              </a:rPr>
              <a:t> نوزادان نارس ( تکرار غربالگری از پاشنه پا در هفته های 2 و 6 و 10 تولد</a:t>
            </a:r>
          </a:p>
          <a:p>
            <a:pPr algn="justLow" rtl="1"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fa-IR" sz="2400" b="1" dirty="0">
                <a:solidFill>
                  <a:srgbClr val="000000"/>
                </a:solidFill>
                <a:latin typeface="Arial" pitchFamily="34" charset="0"/>
                <a:cs typeface="B Nazanin" pitchFamily="2" charset="-78"/>
              </a:rPr>
              <a:t>نوزادان با وزن کم تر از 2500 گرم </a:t>
            </a:r>
          </a:p>
          <a:p>
            <a:pPr algn="justLow" rtl="1"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fa-IR" sz="2400" b="1" dirty="0">
                <a:solidFill>
                  <a:srgbClr val="000000"/>
                </a:solidFill>
                <a:latin typeface="Arial" pitchFamily="34" charset="0"/>
                <a:cs typeface="B Nazanin" pitchFamily="2" charset="-78"/>
              </a:rPr>
              <a:t>نوزادان با وزن بیش از 4000 گرم </a:t>
            </a:r>
          </a:p>
          <a:p>
            <a:pPr algn="justLow" rtl="1"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fa-IR" sz="2400" b="1" dirty="0">
                <a:solidFill>
                  <a:srgbClr val="000000"/>
                </a:solidFill>
                <a:latin typeface="Arial" pitchFamily="34" charset="0"/>
                <a:cs typeface="B Nazanin" pitchFamily="2" charset="-78"/>
              </a:rPr>
              <a:t>دو و چند قلوها</a:t>
            </a:r>
          </a:p>
          <a:p>
            <a:pPr algn="justLow" rtl="1"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fa-IR" sz="2400" b="1" dirty="0">
                <a:solidFill>
                  <a:srgbClr val="000000"/>
                </a:solidFill>
                <a:latin typeface="Arial" pitchFamily="34" charset="0"/>
                <a:cs typeface="B Nazanin" pitchFamily="2" charset="-78"/>
              </a:rPr>
              <a:t>نوزادان بستری و یا با سابقه بستری در بیمارستان ( هر بخش از بیمارستان از جمله </a:t>
            </a:r>
            <a:r>
              <a:rPr lang="en-US" sz="2400" b="1" dirty="0">
                <a:solidFill>
                  <a:srgbClr val="000000"/>
                </a:solidFill>
                <a:latin typeface="Arial" pitchFamily="34" charset="0"/>
                <a:cs typeface="B Nazanin" pitchFamily="2" charset="-78"/>
              </a:rPr>
              <a:t>NICU</a:t>
            </a:r>
            <a:r>
              <a:rPr lang="fa-IR" sz="2400" b="1" dirty="0">
                <a:solidFill>
                  <a:srgbClr val="000000"/>
                </a:solidFill>
                <a:latin typeface="Arial" pitchFamily="34" charset="0"/>
                <a:cs typeface="B Nazanin" pitchFamily="2" charset="-78"/>
              </a:rPr>
              <a:t> )</a:t>
            </a:r>
          </a:p>
          <a:p>
            <a:pPr algn="justLow" rtl="1"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fa-IR" sz="2400" b="1" dirty="0">
                <a:solidFill>
                  <a:srgbClr val="000000"/>
                </a:solidFill>
                <a:latin typeface="Arial" pitchFamily="34" charset="0"/>
                <a:cs typeface="B Nazanin" pitchFamily="2" charset="-78"/>
              </a:rPr>
              <a:t>نوزادان با سابقه دریافت و یا تعویض خون</a:t>
            </a:r>
          </a:p>
          <a:p>
            <a:pPr algn="justLow" rtl="1"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fa-IR" sz="2400" b="1" dirty="0">
                <a:solidFill>
                  <a:srgbClr val="000000"/>
                </a:solidFill>
                <a:latin typeface="Arial" pitchFamily="34" charset="0"/>
                <a:cs typeface="B Nazanin" pitchFamily="2" charset="-78"/>
              </a:rPr>
              <a:t>نوزادانی که داروهای خاص مصرف کرده اند مثل دوپامین، ترکیبات کورتونی و ...</a:t>
            </a:r>
          </a:p>
          <a:p>
            <a:pPr algn="justLow" rtl="1"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fa-IR" sz="2400" b="1" dirty="0">
                <a:solidFill>
                  <a:srgbClr val="000000"/>
                </a:solidFill>
                <a:latin typeface="Arial" pitchFamily="34" charset="0"/>
                <a:cs typeface="B Nazanin" pitchFamily="2" charset="-78"/>
              </a:rPr>
              <a:t>نوزادانی که نتیجه آزمون غربالگری آنان ( نتایج آزمون اولیه </a:t>
            </a:r>
            <a:r>
              <a:rPr lang="en-US" sz="2400" b="1" dirty="0">
                <a:solidFill>
                  <a:srgbClr val="000000"/>
                </a:solidFill>
                <a:latin typeface="Arial" pitchFamily="34" charset="0"/>
                <a:cs typeface="B Nazanin" pitchFamily="2" charset="-78"/>
              </a:rPr>
              <a:t>TSH</a:t>
            </a:r>
            <a:r>
              <a:rPr lang="fa-IR" sz="2400" b="1" dirty="0">
                <a:solidFill>
                  <a:srgbClr val="000000"/>
                </a:solidFill>
                <a:latin typeface="Arial" pitchFamily="34" charset="0"/>
                <a:cs typeface="B Nazanin" pitchFamily="2" charset="-78"/>
              </a:rPr>
              <a:t> بر کاغذ فیلتر) بین 5 تا 9/9 بوده است.</a:t>
            </a:r>
          </a:p>
          <a:p>
            <a:pPr algn="justLow" rtl="1"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fa-IR" sz="2400" b="1" dirty="0">
                <a:solidFill>
                  <a:srgbClr val="000000"/>
                </a:solidFill>
                <a:latin typeface="Arial" pitchFamily="34" charset="0"/>
                <a:cs typeface="B Nazanin" pitchFamily="2" charset="-78"/>
              </a:rPr>
              <a:t>نوزادانی که نمونه غربالگری آنان توسط آزمایشگاه "نمونه نامناسب" ارزیابی شده است.</a:t>
            </a:r>
          </a:p>
          <a:p>
            <a:pPr algn="r" rtl="1" eaLnBrk="1" hangingPunct="1">
              <a:lnSpc>
                <a:spcPct val="90000"/>
              </a:lnSpc>
            </a:pPr>
            <a:endParaRPr lang="en-US" sz="2400" b="1" dirty="0">
              <a:solidFill>
                <a:srgbClr val="000000"/>
              </a:solidFill>
              <a:latin typeface="Arial" pitchFamily="34" charset="0"/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87162067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98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98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9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9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9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9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9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9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79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98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98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798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98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98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798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4" grpId="0"/>
      <p:bldP spid="79875" grpId="0" build="p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1421</TotalTime>
  <Words>2493</Words>
  <Application>Microsoft Office PowerPoint</Application>
  <PresentationFormat>On-screen Show (4:3)</PresentationFormat>
  <Paragraphs>612</Paragraphs>
  <Slides>43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8" baseType="lpstr">
      <vt:lpstr>Arial</vt:lpstr>
      <vt:lpstr>B Compset</vt:lpstr>
      <vt:lpstr>B Nazanin</vt:lpstr>
      <vt:lpstr>B Titr</vt:lpstr>
      <vt:lpstr>B Zar</vt:lpstr>
      <vt:lpstr>Calibri</vt:lpstr>
      <vt:lpstr>Franklin Gothic Book</vt:lpstr>
      <vt:lpstr>Majalla UI</vt:lpstr>
      <vt:lpstr>Perpetua</vt:lpstr>
      <vt:lpstr>Tahoma</vt:lpstr>
      <vt:lpstr>Titr</vt:lpstr>
      <vt:lpstr>Trebuchet MS</vt:lpstr>
      <vt:lpstr>Wingdings</vt:lpstr>
      <vt:lpstr>Wingdings 3</vt:lpstr>
      <vt:lpstr>Facet</vt:lpstr>
      <vt:lpstr>به نام خداوند دل های پاک  که نامش بود در دلت تابناک    به نام کسی که تو را آفرید    سرآغاز عشق است و نور و امید</vt:lpstr>
      <vt:lpstr>تاریخچه</vt:lpstr>
      <vt:lpstr>بيمارِي کم کاری تيروئيد نوزادان؟؟؟</vt:lpstr>
      <vt:lpstr>علل آغاز برنامه غربالگری نوزادان در سطح کشور:</vt:lpstr>
      <vt:lpstr>هدف اصلی برنامه</vt:lpstr>
      <vt:lpstr>اهداف ويژه:</vt:lpstr>
      <vt:lpstr>روند اجرایی برنامه </vt:lpstr>
      <vt:lpstr>موارد غربالگری مجدد از پاشنه پا</vt:lpstr>
      <vt:lpstr>موارد غربالگری مجدد از پاشنه پا</vt:lpstr>
      <vt:lpstr>PowerPoint Presentation</vt:lpstr>
      <vt:lpstr>PowerPoint Presentation</vt:lpstr>
      <vt:lpstr>PowerPoint Presentation</vt:lpstr>
      <vt:lpstr>شاخصهای هیپوتیروئید </vt:lpstr>
      <vt:lpstr>شاخصهای هیپوتیروئید</vt:lpstr>
      <vt:lpstr>شاخصهای هیپوتیروئید</vt:lpstr>
      <vt:lpstr>شاخصهای هیپوتیروئید</vt:lpstr>
      <vt:lpstr>شاخصهای هیپوتیروئید</vt:lpstr>
      <vt:lpstr>شاخصهای هیپوتیروئید</vt:lpstr>
      <vt:lpstr>PowerPoint Presentation</vt:lpstr>
      <vt:lpstr>عوامل خطر</vt:lpstr>
      <vt:lpstr>عوامل خطر</vt:lpstr>
      <vt:lpstr>عوامل خطر</vt:lpstr>
      <vt:lpstr>عوامل خطر</vt:lpstr>
      <vt:lpstr>عوامل خطر</vt:lpstr>
      <vt:lpstr> زمان نمونه گیری از پاشنه پا بر حسب سن نوزاد به روز</vt:lpstr>
      <vt:lpstr>PowerPoint Presentation</vt:lpstr>
      <vt:lpstr>ويژگی های برنامه غربالگری کم کاری تیروئید نوزادان</vt:lpstr>
      <vt:lpstr>ناشی از تولید ناکافی یا کمبود اثر بخشی هورمون های تیروئید است </vt:lpstr>
      <vt:lpstr>PowerPoint Presentation</vt:lpstr>
      <vt:lpstr>درمان:</vt:lpstr>
      <vt:lpstr>لووتیروکسین</vt:lpstr>
      <vt:lpstr>لووتیروکسین</vt:lpstr>
      <vt:lpstr>PowerPoint Presentation</vt:lpstr>
      <vt:lpstr>تعدیل دوز لووتیروکسین</vt:lpstr>
      <vt:lpstr>PowerPoint Presentation</vt:lpstr>
      <vt:lpstr>PowerPoint Presentation</vt:lpstr>
      <vt:lpstr>پيگيری:</vt:lpstr>
      <vt:lpstr>نکات مهم:</vt:lpstr>
      <vt:lpstr>ارزيابی بيمار(بعد از 3 سال درمان):2 روش</vt:lpstr>
      <vt:lpstr>PowerPoint Presentation</vt:lpstr>
      <vt:lpstr>نتیجه گیری</vt:lpstr>
      <vt:lpstr>پيش آگهی:</vt:lpstr>
      <vt:lpstr>PowerPoint Presentation</vt:lpstr>
    </vt:vector>
  </TitlesOfParts>
  <Company>Workgroup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Gholami Nezhad</dc:creator>
  <cp:lastModifiedBy>MBR</cp:lastModifiedBy>
  <cp:revision>130</cp:revision>
  <dcterms:created xsi:type="dcterms:W3CDTF">2011-11-17T03:44:50Z</dcterms:created>
  <dcterms:modified xsi:type="dcterms:W3CDTF">2023-07-25T03:16:05Z</dcterms:modified>
</cp:coreProperties>
</file>